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99" r:id="rId4"/>
    <p:sldId id="283" r:id="rId5"/>
    <p:sldId id="287" r:id="rId6"/>
    <p:sldId id="293" r:id="rId7"/>
    <p:sldId id="298" r:id="rId8"/>
    <p:sldId id="295" r:id="rId9"/>
    <p:sldId id="296" r:id="rId10"/>
    <p:sldId id="300" r:id="rId11"/>
    <p:sldId id="301" r:id="rId12"/>
    <p:sldId id="302" r:id="rId13"/>
    <p:sldId id="303" r:id="rId14"/>
    <p:sldId id="304" r:id="rId15"/>
    <p:sldId id="282" r:id="rId16"/>
    <p:sldId id="267" r:id="rId17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0462" autoAdjust="0"/>
  </p:normalViewPr>
  <p:slideViewPr>
    <p:cSldViewPr snapToGrid="0" snapToObjects="1">
      <p:cViewPr varScale="1">
        <p:scale>
          <a:sx n="90" d="100"/>
          <a:sy n="90" d="100"/>
        </p:scale>
        <p:origin x="2190" y="78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8" d="100"/>
          <a:sy n="118" d="100"/>
        </p:scale>
        <p:origin x="2034" y="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9105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5.2.2019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5.2.2019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24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324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091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136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662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936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3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1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51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9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2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746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153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15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837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71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Vilém Veselý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Vývoj a stav projednávání návrhu </a:t>
            </a:r>
            <a:r>
              <a:rPr lang="cs-CZ" sz="900" dirty="0" err="1" smtClean="0">
                <a:solidFill>
                  <a:schemeClr val="bg1"/>
                </a:solidFill>
              </a:rPr>
              <a:t>ePR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4001095"/>
          </a:xfrm>
        </p:spPr>
        <p:txBody>
          <a:bodyPr/>
          <a:lstStyle/>
          <a:p>
            <a:r>
              <a:rPr lang="cs-CZ" sz="5400" dirty="0"/>
              <a:t>Vývoj a stav projednávání návrhu nařízení o soukromí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 elektronických </a:t>
            </a:r>
            <a:r>
              <a:rPr lang="cs-CZ" sz="5400" dirty="0"/>
              <a:t>komunikacích</a:t>
            </a:r>
            <a:r>
              <a:rPr lang="cs-CZ" sz="5400" dirty="0" smtClean="0"/>
              <a:t/>
            </a:r>
            <a:br>
              <a:rPr lang="cs-CZ" sz="5400" dirty="0" smtClean="0"/>
            </a:b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2861640"/>
            <a:ext cx="8242300" cy="1800000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 smtClean="0"/>
              <a:t> </a:t>
            </a:r>
            <a:r>
              <a:rPr lang="cs-CZ" sz="3200" dirty="0"/>
              <a:t>Návrh nařízení ePrivacy doplňuje legislativní návrh Evropského kodexu pro elektronické komunikace ohledně zajištění ochrany soukromí a ochrany dat v rámci elektronických komunikací a zároveň má být kompatibilní s </a:t>
            </a:r>
            <a:r>
              <a:rPr lang="cs-CZ" sz="3200" dirty="0" smtClean="0"/>
              <a:t>GDPR.</a:t>
            </a:r>
            <a:endParaRPr lang="cs-CZ" sz="3200" dirty="0"/>
          </a:p>
          <a:p>
            <a:r>
              <a:rPr lang="cs-CZ" sz="3200" dirty="0"/>
              <a:t>Cílem </a:t>
            </a:r>
            <a:r>
              <a:rPr lang="cs-CZ" sz="3200" dirty="0" smtClean="0"/>
              <a:t>je </a:t>
            </a:r>
            <a:r>
              <a:rPr lang="cs-CZ" sz="3200" dirty="0"/>
              <a:t>stanovit pravidla pro ochranu základních práv fyzických i právnických osob při poskytování a využívání služeb elektronických komunikací. </a:t>
            </a:r>
          </a:p>
        </p:txBody>
      </p:sp>
    </p:spTree>
    <p:extLst>
      <p:ext uri="{BB962C8B-B14F-4D97-AF65-F5344CB8AC3E}">
        <p14:creationId xmlns:p14="http://schemas.microsoft.com/office/powerpoint/2010/main" val="36328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Projednávání v Radě EU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 maltské </a:t>
            </a:r>
            <a:r>
              <a:rPr lang="cs-CZ" sz="3200" dirty="0"/>
              <a:t>předsednictví do konce června 2017 dokončilo první kolo projednávání návrhu na jednáních PS </a:t>
            </a:r>
            <a:r>
              <a:rPr lang="cs-CZ" sz="3200" dirty="0" smtClean="0"/>
              <a:t>pro telekomunikace a informační společnost</a:t>
            </a:r>
          </a:p>
          <a:p>
            <a:r>
              <a:rPr lang="cs-CZ" sz="3200" dirty="0" smtClean="0"/>
              <a:t> na </a:t>
            </a:r>
            <a:r>
              <a:rPr lang="cs-CZ" sz="3200" dirty="0"/>
              <a:t>jejich práci navázaly estonské, </a:t>
            </a:r>
            <a:r>
              <a:rPr lang="cs-CZ" sz="3200" dirty="0" smtClean="0"/>
              <a:t>bulharské</a:t>
            </a:r>
          </a:p>
          <a:p>
            <a:pPr marL="504000" indent="0">
              <a:spcBef>
                <a:spcPts val="0"/>
              </a:spcBef>
              <a:buNone/>
            </a:pPr>
            <a:r>
              <a:rPr lang="cs-CZ" sz="3200" dirty="0" smtClean="0"/>
              <a:t>a </a:t>
            </a:r>
            <a:r>
              <a:rPr lang="cs-CZ" sz="3200" dirty="0"/>
              <a:t>rakouské předsednictví</a:t>
            </a:r>
          </a:p>
          <a:p>
            <a:r>
              <a:rPr lang="cs-CZ" sz="3200" dirty="0" smtClean="0"/>
              <a:t> současné </a:t>
            </a:r>
            <a:r>
              <a:rPr lang="cs-CZ" sz="3200" dirty="0"/>
              <a:t>rumunské předsednictví navazuje na práci předchozích předsednictví 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963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Aktuální stav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 smtClean="0"/>
              <a:t> od </a:t>
            </a:r>
            <a:r>
              <a:rPr lang="cs-CZ" sz="3200" dirty="0"/>
              <a:t>začátku nebylo reálné, aby účinnost byla srovnaná s GDPR </a:t>
            </a:r>
            <a:endParaRPr lang="cs-CZ" sz="3200" dirty="0" smtClean="0"/>
          </a:p>
          <a:p>
            <a:r>
              <a:rPr lang="cs-CZ" sz="3200" dirty="0" smtClean="0"/>
              <a:t> co </a:t>
            </a:r>
            <a:r>
              <a:rPr lang="cs-CZ" sz="3200" dirty="0"/>
              <a:t>všechno </a:t>
            </a:r>
            <a:r>
              <a:rPr lang="cs-CZ" sz="3200" dirty="0" err="1"/>
              <a:t>ePR</a:t>
            </a:r>
            <a:r>
              <a:rPr lang="cs-CZ" sz="3200" dirty="0"/>
              <a:t> </a:t>
            </a:r>
            <a:r>
              <a:rPr lang="cs-CZ" sz="3200" i="1" dirty="0" smtClean="0"/>
              <a:t>hlavně</a:t>
            </a:r>
            <a:r>
              <a:rPr lang="cs-CZ" sz="3200" dirty="0" smtClean="0"/>
              <a:t> pokrývá:</a:t>
            </a:r>
          </a:p>
          <a:p>
            <a:pPr lvl="1"/>
            <a:r>
              <a:rPr lang="cs-CZ" sz="3200" dirty="0" smtClean="0"/>
              <a:t>komunikaci </a:t>
            </a:r>
            <a:r>
              <a:rPr lang="cs-CZ" sz="3200" dirty="0"/>
              <a:t>v </a:t>
            </a:r>
            <a:r>
              <a:rPr lang="cs-CZ" sz="3200" dirty="0" smtClean="0"/>
              <a:t>přenosu</a:t>
            </a:r>
          </a:p>
          <a:p>
            <a:pPr lvl="1"/>
            <a:r>
              <a:rPr lang="cs-CZ" sz="3200" dirty="0" smtClean="0"/>
              <a:t>cookies a informace uložené v koncových zařízeních</a:t>
            </a:r>
          </a:p>
          <a:p>
            <a:pPr lvl="1"/>
            <a:r>
              <a:rPr lang="cs-CZ" sz="3200" dirty="0" smtClean="0"/>
              <a:t>metadata</a:t>
            </a:r>
          </a:p>
          <a:p>
            <a:pPr lvl="1"/>
            <a:r>
              <a:rPr lang="cs-CZ" sz="3200" dirty="0" smtClean="0"/>
              <a:t>atd.</a:t>
            </a:r>
            <a:endParaRPr lang="cs-CZ" sz="3200" dirty="0"/>
          </a:p>
          <a:p>
            <a:r>
              <a:rPr lang="cs-CZ" sz="3200" dirty="0" smtClean="0"/>
              <a:t> neexistuje </a:t>
            </a:r>
            <a:r>
              <a:rPr lang="cs-CZ" sz="3200" dirty="0"/>
              <a:t>názorová většina a během projednávání se nevytvořily ani žádné větší koalice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70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Nejožehavější části návrhu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 </a:t>
            </a:r>
            <a:r>
              <a:rPr lang="cs-CZ" sz="4400" dirty="0" smtClean="0"/>
              <a:t>článek </a:t>
            </a:r>
            <a:r>
              <a:rPr lang="cs-CZ" sz="4400" dirty="0"/>
              <a:t>6 – oprávněné případy zpracování dat</a:t>
            </a:r>
          </a:p>
          <a:p>
            <a:r>
              <a:rPr lang="cs-CZ" sz="3200" dirty="0" smtClean="0"/>
              <a:t> </a:t>
            </a:r>
            <a:r>
              <a:rPr lang="cs-CZ" sz="4400" dirty="0" smtClean="0"/>
              <a:t>článek </a:t>
            </a:r>
            <a:r>
              <a:rPr lang="cs-CZ" sz="4400" dirty="0"/>
              <a:t>8 – ochrana koncových zařízení</a:t>
            </a:r>
          </a:p>
          <a:p>
            <a:r>
              <a:rPr lang="cs-CZ" sz="3200" dirty="0"/>
              <a:t> </a:t>
            </a:r>
            <a:r>
              <a:rPr lang="cs-CZ" sz="4400" dirty="0" smtClean="0"/>
              <a:t>článek </a:t>
            </a:r>
            <a:r>
              <a:rPr lang="cs-CZ" sz="4400" dirty="0"/>
              <a:t>10 – informační povinnost a možnosti nastavení ochrany soukromí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819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Výhled na další jednání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 smtClean="0"/>
              <a:t> </a:t>
            </a:r>
            <a:r>
              <a:rPr lang="cs-CZ" sz="4400" dirty="0" smtClean="0"/>
              <a:t>čekáme </a:t>
            </a:r>
            <a:r>
              <a:rPr lang="cs-CZ" sz="4400" dirty="0"/>
              <a:t>také na </a:t>
            </a:r>
            <a:r>
              <a:rPr lang="cs-CZ" sz="4400" dirty="0" smtClean="0"/>
              <a:t>účinnost Kodexu </a:t>
            </a:r>
            <a:r>
              <a:rPr lang="cs-CZ" sz="4400" dirty="0"/>
              <a:t>vzhledem </a:t>
            </a:r>
            <a:endParaRPr lang="cs-CZ" sz="4400" dirty="0" smtClean="0"/>
          </a:p>
          <a:p>
            <a:pPr marL="432000" indent="0">
              <a:spcBef>
                <a:spcPts val="0"/>
              </a:spcBef>
              <a:buNone/>
            </a:pPr>
            <a:r>
              <a:rPr lang="cs-CZ" sz="4400" dirty="0" smtClean="0"/>
              <a:t>k </a:t>
            </a:r>
            <a:r>
              <a:rPr lang="cs-CZ" sz="4400" dirty="0"/>
              <a:t>vzájemné provázanosti/závislosti definic</a:t>
            </a:r>
          </a:p>
          <a:p>
            <a:r>
              <a:rPr lang="cs-CZ" sz="3200" dirty="0" smtClean="0"/>
              <a:t> </a:t>
            </a:r>
            <a:r>
              <a:rPr lang="cs-CZ" sz="4400" dirty="0" smtClean="0"/>
              <a:t>i </a:t>
            </a:r>
            <a:r>
              <a:rPr lang="cs-CZ" sz="4400" dirty="0"/>
              <a:t>nadále platí směrnice, máme také GDPR, ÚOOÚ vydalo doporučení ke cookies</a:t>
            </a:r>
          </a:p>
          <a:p>
            <a:r>
              <a:rPr lang="cs-CZ" sz="3200"/>
              <a:t> </a:t>
            </a:r>
            <a:r>
              <a:rPr lang="cs-CZ" sz="4400" smtClean="0"/>
              <a:t>Pracovní </a:t>
            </a:r>
            <a:r>
              <a:rPr lang="cs-CZ" sz="4400" dirty="0" smtClean="0"/>
              <a:t>skupina neustále </a:t>
            </a:r>
            <a:r>
              <a:rPr lang="cs-CZ" sz="4400" dirty="0"/>
              <a:t>aktivně </a:t>
            </a:r>
            <a:r>
              <a:rPr lang="cs-CZ" sz="4400" dirty="0" smtClean="0"/>
              <a:t>pracuje, očekáváme</a:t>
            </a:r>
            <a:r>
              <a:rPr lang="cs-CZ" sz="4400" dirty="0"/>
              <a:t>, že obecný přístup by mohl vykrystalizovat do konce března, s tím bude spojeno také čekání na nový EP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74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8000" b="1" dirty="0" smtClean="0"/>
              <a:t>Máte nějaké dotazy?</a:t>
            </a:r>
            <a:endParaRPr lang="cs-CZ" sz="8000" b="1" dirty="0"/>
          </a:p>
        </p:txBody>
      </p:sp>
      <p:pic>
        <p:nvPicPr>
          <p:cNvPr id="4" name="Picture 8" descr="MC9002982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773238"/>
            <a:ext cx="135255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5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402963"/>
            <a:ext cx="8242299" cy="2462213"/>
          </a:xfrm>
        </p:spPr>
        <p:txBody>
          <a:bodyPr/>
          <a:lstStyle/>
          <a:p>
            <a:r>
              <a:rPr lang="cs-CZ" dirty="0" smtClean="0"/>
              <a:t>Děkuji za pozornost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Vilém</a:t>
            </a:r>
            <a:r>
              <a:rPr lang="cs-CZ" baseline="0" dirty="0" smtClean="0"/>
              <a:t> Veselý</a:t>
            </a:r>
            <a:br>
              <a:rPr lang="cs-CZ" baseline="0" dirty="0" smtClean="0"/>
            </a:br>
            <a:r>
              <a:rPr lang="cs-CZ" dirty="0" smtClean="0"/>
              <a:t>veselyv@mpo.cz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334" y="255846"/>
            <a:ext cx="1451234" cy="157890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688" y="1594884"/>
            <a:ext cx="966900" cy="105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dirty="0" smtClean="0"/>
              <a:t>Obsah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4000" dirty="0" smtClean="0"/>
              <a:t>Návrh </a:t>
            </a:r>
            <a:r>
              <a:rPr lang="cs-CZ" sz="4000" dirty="0" err="1" smtClean="0"/>
              <a:t>ePR</a:t>
            </a:r>
            <a:r>
              <a:rPr lang="cs-CZ" sz="4000" dirty="0" smtClean="0"/>
              <a:t> – Evropská komise</a:t>
            </a:r>
            <a:endParaRPr lang="cs-CZ" sz="4000" dirty="0"/>
          </a:p>
          <a:p>
            <a:pPr>
              <a:spcBef>
                <a:spcPts val="1800"/>
              </a:spcBef>
            </a:pPr>
            <a:r>
              <a:rPr lang="cs-CZ" sz="4000" dirty="0" smtClean="0"/>
              <a:t>Legislativní proces EU</a:t>
            </a:r>
          </a:p>
          <a:p>
            <a:pPr lvl="1">
              <a:spcBef>
                <a:spcPts val="1800"/>
              </a:spcBef>
            </a:pPr>
            <a:r>
              <a:rPr lang="cs-CZ" sz="4000" dirty="0" smtClean="0"/>
              <a:t>Rada EU</a:t>
            </a:r>
            <a:endParaRPr lang="cs-CZ" sz="4000" dirty="0"/>
          </a:p>
          <a:p>
            <a:pPr>
              <a:spcBef>
                <a:spcPts val="1800"/>
              </a:spcBef>
            </a:pPr>
            <a:r>
              <a:rPr lang="cs-CZ" sz="4000" dirty="0" smtClean="0"/>
              <a:t>Působnost návrhu</a:t>
            </a:r>
          </a:p>
        </p:txBody>
      </p:sp>
    </p:spTree>
    <p:extLst>
      <p:ext uri="{BB962C8B-B14F-4D97-AF65-F5344CB8AC3E}">
        <p14:creationId xmlns:p14="http://schemas.microsoft.com/office/powerpoint/2010/main" val="24834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Návrh Evropské komise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10</a:t>
            </a:r>
            <a:r>
              <a:rPr lang="cs-CZ" sz="3200" dirty="0"/>
              <a:t>. ledna 2017 představila Evropská komise návrh nařízení Evropského parlamentu a Rady </a:t>
            </a:r>
            <a:r>
              <a:rPr lang="cs-CZ" sz="3200" dirty="0" smtClean="0"/>
              <a:t>aktualizující směrnici </a:t>
            </a:r>
            <a:r>
              <a:rPr lang="cs-CZ" sz="3200" dirty="0"/>
              <a:t>o zpracování osobních údajů a ochraně soukromí v odvětví elektronických komunikací (směrnice 2002/58/ES</a:t>
            </a:r>
            <a:r>
              <a:rPr lang="cs-CZ" sz="3200" dirty="0" smtClean="0"/>
              <a:t>)</a:t>
            </a:r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4815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4400" dirty="0" smtClean="0"/>
              <a:t>Evropská komise</a:t>
            </a:r>
          </a:p>
          <a:p>
            <a:r>
              <a:rPr lang="cs-CZ" sz="4400" dirty="0" smtClean="0"/>
              <a:t>Evropský parlament</a:t>
            </a:r>
          </a:p>
          <a:p>
            <a:r>
              <a:rPr lang="cs-CZ" sz="4400" dirty="0" smtClean="0"/>
              <a:t>Rada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1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Vazby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 „</a:t>
            </a:r>
            <a:r>
              <a:rPr lang="cs-CZ" sz="3200" dirty="0" err="1" smtClean="0"/>
              <a:t>kolegislátoři</a:t>
            </a:r>
            <a:r>
              <a:rPr lang="cs-CZ" sz="3200" dirty="0" smtClean="0"/>
              <a:t>“</a:t>
            </a:r>
          </a:p>
          <a:p>
            <a:endParaRPr lang="cs-CZ" sz="1200" dirty="0" smtClean="0"/>
          </a:p>
          <a:p>
            <a:r>
              <a:rPr lang="cs-CZ" sz="3200" dirty="0" smtClean="0"/>
              <a:t> spolupráce v procesu přípravy a schvalování aktů EU</a:t>
            </a:r>
          </a:p>
          <a:p>
            <a:pPr lvl="1"/>
            <a:r>
              <a:rPr lang="cs-CZ" sz="2800" dirty="0" smtClean="0"/>
              <a:t>neformální trialog</a:t>
            </a:r>
          </a:p>
          <a:p>
            <a:r>
              <a:rPr lang="cs-CZ" sz="3200" dirty="0" smtClean="0"/>
              <a:t> zveřejnění finálních textů v Úředním věstníku EU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084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Rada EU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 zástupci všech členských států EU</a:t>
            </a:r>
          </a:p>
          <a:p>
            <a:r>
              <a:rPr lang="cs-CZ" sz="4400" dirty="0" smtClean="0"/>
              <a:t> rotující předsednictví</a:t>
            </a:r>
          </a:p>
          <a:p>
            <a:r>
              <a:rPr lang="cs-CZ" sz="4400" dirty="0" smtClean="0"/>
              <a:t> formace Rady</a:t>
            </a:r>
          </a:p>
        </p:txBody>
      </p:sp>
    </p:spTree>
    <p:extLst>
      <p:ext uri="{BB962C8B-B14F-4D97-AF65-F5344CB8AC3E}">
        <p14:creationId xmlns:p14="http://schemas.microsoft.com/office/powerpoint/2010/main" val="33905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Rada EU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 dostává návrhy Evropské komise</a:t>
            </a:r>
          </a:p>
          <a:p>
            <a:r>
              <a:rPr lang="cs-CZ" sz="3600" dirty="0" smtClean="0"/>
              <a:t> posuzuje a projednává texty</a:t>
            </a:r>
          </a:p>
          <a:p>
            <a:r>
              <a:rPr lang="cs-CZ" sz="3600" dirty="0" smtClean="0"/>
              <a:t> schvalovací procedura</a:t>
            </a:r>
          </a:p>
          <a:p>
            <a:r>
              <a:rPr lang="cs-CZ" sz="3600" dirty="0" smtClean="0"/>
              <a:t> výsledný text Evropskému parlamentu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2996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Struktura Rady EU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776" y="1000086"/>
            <a:ext cx="5709683" cy="491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Schvalovací procedura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15" y="1000086"/>
            <a:ext cx="4512297" cy="50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5925</TotalTime>
  <Words>330</Words>
  <Application>Microsoft Office PowerPoint</Application>
  <PresentationFormat>Předvádění na obrazovce (4:3)</PresentationFormat>
  <Paragraphs>76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Prezentace modrá A s číslováním</vt:lpstr>
      <vt:lpstr>Vývoj a stav projednávání návrhu nařízení o soukromí  v elektronických komunikacích </vt:lpstr>
      <vt:lpstr>Obsah</vt:lpstr>
      <vt:lpstr>Návrh Evropské komise</vt:lpstr>
      <vt:lpstr>Struktura</vt:lpstr>
      <vt:lpstr>Vazby</vt:lpstr>
      <vt:lpstr>Rada EU</vt:lpstr>
      <vt:lpstr>Rada EU</vt:lpstr>
      <vt:lpstr>Struktura Rady EU</vt:lpstr>
      <vt:lpstr>Schvalovací procedura</vt:lpstr>
      <vt:lpstr>Proč?</vt:lpstr>
      <vt:lpstr>Projednávání v Radě EU</vt:lpstr>
      <vt:lpstr>Aktuální stav</vt:lpstr>
      <vt:lpstr>Nejožehavější části návrhu</vt:lpstr>
      <vt:lpstr>Výhled na další jednání</vt:lpstr>
      <vt:lpstr> </vt:lpstr>
      <vt:lpstr>Děkuji za pozornost    Vilém Veselý veselyv@mpo.cz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nového v TSM?</dc:title>
  <dc:creator>Vilém Veselý</dc:creator>
  <cp:lastModifiedBy>Veselý Vilém</cp:lastModifiedBy>
  <cp:revision>199</cp:revision>
  <cp:lastPrinted>2017-05-05T14:21:32Z</cp:lastPrinted>
  <dcterms:created xsi:type="dcterms:W3CDTF">2015-02-11T10:31:00Z</dcterms:created>
  <dcterms:modified xsi:type="dcterms:W3CDTF">2019-02-05T14:18:05Z</dcterms:modified>
</cp:coreProperties>
</file>