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2.xml.rels" ContentType="application/vnd.openxmlformats-package.relationships+xml"/>
  <Override PartName="/ppt/notesSlides/notesSlide2.xml" ContentType="application/vnd.openxmlformats-officedocument.presentationml.notesSlide+xml"/>
  <Override PartName="/ppt/media/image1.png" ContentType="image/pn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12193587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1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755280" y="5078160"/>
            <a:ext cx="6046920" cy="4809960"/>
          </a:xfrm>
          <a:prstGeom prst="rect">
            <a:avLst/>
          </a:prstGeom>
        </p:spPr>
        <p:txBody>
          <a:bodyPr lIns="0" rIns="0" tIns="0" bIns="0"/>
          <a:p>
            <a:r>
              <a:rPr b="0" lang="cs-CZ" sz="1200" spc="-1" strike="noStrike">
                <a:solidFill>
                  <a:srgbClr val="000000"/>
                </a:solidFill>
                <a:latin typeface="Times New Roman"/>
              </a:rPr>
              <a:t>Click to edit the notes format</a:t>
            </a:r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79600" cy="533520"/>
          </a:xfrm>
          <a:prstGeom prst="rect">
            <a:avLst/>
          </a:prstGeom>
        </p:spPr>
        <p:txBody>
          <a:bodyPr lIns="0" rIns="0" tIns="0" bIns="0"/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dt"/>
          </p:nvPr>
        </p:nvSpPr>
        <p:spPr>
          <a:xfrm>
            <a:off x="4277880" y="0"/>
            <a:ext cx="3279960" cy="533520"/>
          </a:xfrm>
          <a:prstGeom prst="rect">
            <a:avLst/>
          </a:prstGeom>
        </p:spPr>
        <p:txBody>
          <a:bodyPr lIns="0" rIns="0" tIns="0" bIns="0"/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ftr"/>
          </p:nvPr>
        </p:nvSpPr>
        <p:spPr>
          <a:xfrm>
            <a:off x="0" y="10156680"/>
            <a:ext cx="3279600" cy="533520"/>
          </a:xfrm>
          <a:prstGeom prst="rect">
            <a:avLst/>
          </a:prstGeom>
        </p:spPr>
        <p:txBody>
          <a:bodyPr lIns="0" rIns="0" tIns="0" bIns="0" anchor="b"/>
          <a:p>
            <a:endParaRPr b="0" lang="cs-CZ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sldNum"/>
          </p:nvPr>
        </p:nvSpPr>
        <p:spPr>
          <a:xfrm>
            <a:off x="4277880" y="10156680"/>
            <a:ext cx="3279960" cy="533520"/>
          </a:xfrm>
          <a:prstGeom prst="rect">
            <a:avLst/>
          </a:prstGeom>
        </p:spPr>
        <p:txBody>
          <a:bodyPr lIns="0" rIns="0" tIns="0" bIns="0" anchor="b"/>
          <a:p>
            <a:pPr algn="r">
              <a:lnSpc>
                <a:spcPct val="95000"/>
              </a:lnSpc>
            </a:pPr>
            <a:fld id="{5BE71BD6-1DA2-485B-BB66-177E6945E3B0}" type="slidenum">
              <a:rPr b="0" lang="cs-CZ" sz="1400" spc="-1" strike="noStrike">
                <a:solidFill>
                  <a:srgbClr val="000000"/>
                </a:solidFill>
                <a:latin typeface="Times New Roman"/>
                <a:ea typeface="Segoe UI"/>
              </a:rPr>
              <a:t>&lt;number&gt;</a:t>
            </a:fld>
            <a:endParaRPr b="0" lang="cs-CZ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4278240" y="10156680"/>
            <a:ext cx="3279960" cy="5335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/>
          <a:p>
            <a:pPr algn="r">
              <a:lnSpc>
                <a:spcPct val="95000"/>
              </a:lnSpc>
            </a:pPr>
            <a:fld id="{B5593A80-B835-46A1-A85C-9E8CB7FFC242}" type="slidenum">
              <a:rPr b="0" lang="cs-CZ" sz="1400" spc="-1" strike="noStrike">
                <a:solidFill>
                  <a:srgbClr val="000000"/>
                </a:solidFill>
                <a:latin typeface="Times New Roman"/>
                <a:ea typeface="Microsoft YaHei"/>
              </a:rPr>
              <a:t>&lt;number&gt;</a:t>
            </a:fld>
            <a:endParaRPr b="0" lang="cs-CZ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</p:spPr>
        <p:txBody>
          <a:bodyPr lIns="0" rIns="0" tIns="0" bIns="0" anchor="ctr"/>
          <a:p>
            <a:endParaRPr b="0" lang="cs-CZ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1075212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76080" y="3977640"/>
            <a:ext cx="1075212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185880" y="397764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676080" y="397764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311360" y="201132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946640" y="201132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7946640" y="397764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311360" y="397764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676080" y="397764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676080" y="2011320"/>
            <a:ext cx="10752120" cy="376416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1423"/>
              </a:spcBef>
            </a:pP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1075212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657360" y="499680"/>
            <a:ext cx="10771200" cy="767592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1423"/>
              </a:spcBef>
            </a:pP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676080" y="397764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76080" y="2011320"/>
            <a:ext cx="10752120" cy="376416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1423"/>
              </a:spcBef>
            </a:pP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185880" y="397764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76080" y="3977640"/>
            <a:ext cx="1075212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1075212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76080" y="3977640"/>
            <a:ext cx="1075212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185880" y="397764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676080" y="397764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4311360" y="201132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7946640" y="201132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body"/>
          </p:nvPr>
        </p:nvSpPr>
        <p:spPr>
          <a:xfrm>
            <a:off x="7946640" y="397764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body"/>
          </p:nvPr>
        </p:nvSpPr>
        <p:spPr>
          <a:xfrm>
            <a:off x="4311360" y="397764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 type="body"/>
          </p:nvPr>
        </p:nvSpPr>
        <p:spPr>
          <a:xfrm>
            <a:off x="676080" y="3977640"/>
            <a:ext cx="346176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1075212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57360" y="499680"/>
            <a:ext cx="10771200" cy="7675920"/>
          </a:xfrm>
          <a:prstGeom prst="rect">
            <a:avLst/>
          </a:prstGeom>
        </p:spPr>
        <p:txBody>
          <a:bodyPr lIns="0" rIns="0" tIns="0" bIns="0" anchor="ctr"/>
          <a:p>
            <a:pPr algn="ctr">
              <a:spcBef>
                <a:spcPts val="1423"/>
              </a:spcBef>
            </a:pP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76080" y="397764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185880" y="397764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185880" y="2011320"/>
            <a:ext cx="524700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76080" y="3977640"/>
            <a:ext cx="10752120" cy="179532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50b4c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2192120" cy="6858000"/>
          </a:xfrm>
          <a:prstGeom prst="rect">
            <a:avLst/>
          </a:prstGeom>
          <a:solidFill>
            <a:srgbClr val="50b4c8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603360" y="769680"/>
            <a:ext cx="10780560" cy="3351240"/>
          </a:xfrm>
          <a:prstGeom prst="rect">
            <a:avLst/>
          </a:prstGeom>
        </p:spPr>
        <p:txBody>
          <a:bodyPr lIns="90000" rIns="90000" tIns="46800" bIns="46800" anchor="b"/>
          <a:p>
            <a:r>
              <a:rPr b="0" lang="cs-CZ" sz="18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85800" y="6411960"/>
            <a:ext cx="4113360" cy="226800"/>
          </a:xfrm>
          <a:prstGeom prst="rect">
            <a:avLst/>
          </a:prstGeom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b="0" lang="cs-CZ" sz="1000" spc="-1" strike="noStrike">
                <a:solidFill>
                  <a:srgbClr val="ffffff"/>
                </a:solidFill>
                <a:latin typeface="Calibri Light"/>
                <a:ea typeface="Segoe UI"/>
              </a:rPr>
              <a:t>28. 3. 2017</a:t>
            </a:r>
            <a:endParaRPr b="0" lang="cs-CZ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CustomShape 4"/>
          <p:cNvSpPr/>
          <p:nvPr/>
        </p:nvSpPr>
        <p:spPr>
          <a:xfrm>
            <a:off x="685800" y="6554880"/>
            <a:ext cx="5029200" cy="228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764200" y="5877000"/>
            <a:ext cx="2924280" cy="1395360"/>
          </a:xfrm>
          <a:prstGeom prst="rect">
            <a:avLst/>
          </a:prstGeom>
        </p:spPr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3C8FFD00-2FE6-4ACA-9E2B-23B36BAF9E4F}" type="slidenum">
              <a:rPr b="0" lang="cs-CZ" sz="10300" spc="-1" strike="noStrike">
                <a:solidFill>
                  <a:srgbClr val="ffffff"/>
                </a:solidFill>
                <a:latin typeface="Calibri Light"/>
                <a:ea typeface="Segoe UI"/>
              </a:rPr>
              <a:t>&lt;number&gt;</a:t>
            </a:fld>
            <a:endParaRPr b="0" lang="cs-CZ" sz="103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body"/>
          </p:nvPr>
        </p:nvSpPr>
        <p:spPr>
          <a:xfrm>
            <a:off x="609480" y="1604880"/>
            <a:ext cx="10971360" cy="3975120"/>
          </a:xfrm>
          <a:prstGeom prst="rect">
            <a:avLst/>
          </a:prstGeom>
        </p:spPr>
        <p:txBody>
          <a:bodyPr lIns="0" rIns="0" tIns="42840" bIns="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Click to edit the outline text format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lvl="1" marL="742680" indent="-285480">
              <a:spcBef>
                <a:spcPts val="1137"/>
              </a:spcBef>
              <a:buClr>
                <a:srgbClr val="000000"/>
              </a:buClr>
              <a:buFont typeface="Times New Roman"/>
              <a:buChar char="–"/>
            </a:pPr>
            <a:r>
              <a:rPr b="0" i="1" lang="cs-CZ" sz="2000" spc="-1" strike="noStrike">
                <a:solidFill>
                  <a:srgbClr val="262626"/>
                </a:solidFill>
                <a:latin typeface="Calibri Light"/>
              </a:rPr>
              <a:t>Second Outline Level</a:t>
            </a:r>
            <a:endParaRPr b="0" i="1" lang="cs-CZ" sz="2000" spc="-1" strike="noStrike">
              <a:solidFill>
                <a:srgbClr val="262626"/>
              </a:solidFill>
              <a:latin typeface="Calibri Light"/>
            </a:endParaRPr>
          </a:p>
          <a:p>
            <a:pPr lvl="2" marL="1143000" indent="-228600">
              <a:spcBef>
                <a:spcPts val="84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cs-CZ" sz="1800" spc="-1" strike="noStrike">
                <a:solidFill>
                  <a:srgbClr val="262626"/>
                </a:solidFill>
                <a:latin typeface="Calibri Light"/>
              </a:rPr>
              <a:t>Third Outline Level</a:t>
            </a:r>
            <a:endParaRPr b="0" lang="cs-CZ" sz="1800" spc="-1" strike="noStrike">
              <a:solidFill>
                <a:srgbClr val="262626"/>
              </a:solidFill>
              <a:latin typeface="Calibri Light"/>
            </a:endParaRPr>
          </a:p>
          <a:p>
            <a:pPr lvl="3" marL="1600200" indent="-228600">
              <a:spcBef>
                <a:spcPts val="573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cs-CZ" sz="1800" spc="-1" strike="noStrike">
                <a:solidFill>
                  <a:srgbClr val="262626"/>
                </a:solidFill>
                <a:latin typeface="Calibri Light"/>
              </a:rPr>
              <a:t>Fourth Outline Level</a:t>
            </a:r>
            <a:endParaRPr b="0" lang="cs-CZ" sz="1800" spc="-1" strike="noStrike">
              <a:solidFill>
                <a:srgbClr val="262626"/>
              </a:solidFill>
              <a:latin typeface="Calibri Light"/>
            </a:endParaRPr>
          </a:p>
          <a:p>
            <a:pPr lvl="4" marL="2057400" indent="-228600">
              <a:spcBef>
                <a:spcPts val="286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cs-CZ" sz="2000" spc="-1" strike="noStrike">
                <a:solidFill>
                  <a:srgbClr val="262626"/>
                </a:solidFill>
                <a:latin typeface="Calibri Light"/>
              </a:rPr>
              <a:t>Fifth Outline Level</a:t>
            </a:r>
            <a:endParaRPr b="0" lang="cs-CZ" sz="2000" spc="-1" strike="noStrike">
              <a:solidFill>
                <a:srgbClr val="262626"/>
              </a:solidFill>
              <a:latin typeface="Calibri Light"/>
            </a:endParaRPr>
          </a:p>
          <a:p>
            <a:pPr lvl="5" marL="2057400" indent="-228600">
              <a:spcBef>
                <a:spcPts val="286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cs-CZ" sz="2000" spc="-1" strike="noStrike">
                <a:solidFill>
                  <a:srgbClr val="262626"/>
                </a:solidFill>
                <a:latin typeface="Calibri Light"/>
              </a:rPr>
              <a:t>Sixth Outline Level</a:t>
            </a:r>
            <a:endParaRPr b="0" lang="cs-CZ" sz="2000" spc="-1" strike="noStrike">
              <a:solidFill>
                <a:srgbClr val="262626"/>
              </a:solidFill>
              <a:latin typeface="Calibri Light"/>
            </a:endParaRPr>
          </a:p>
          <a:p>
            <a:pPr lvl="6" marL="2057400" indent="-228600">
              <a:spcBef>
                <a:spcPts val="286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cs-CZ" sz="2000" spc="-1" strike="noStrike">
                <a:solidFill>
                  <a:srgbClr val="262626"/>
                </a:solidFill>
                <a:latin typeface="Calibri Light"/>
              </a:rPr>
              <a:t>Seventh Outline Level</a:t>
            </a:r>
            <a:endParaRPr b="0" lang="cs-CZ" sz="20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57360" y="499680"/>
            <a:ext cx="10771200" cy="1655640"/>
          </a:xfrm>
          <a:prstGeom prst="rect">
            <a:avLst/>
          </a:prstGeom>
        </p:spPr>
        <p:txBody>
          <a:bodyPr lIns="90000" rIns="90000" tIns="46800" bIns="46800" anchor="ctr"/>
          <a:p>
            <a:r>
              <a:rPr b="0" lang="cs-CZ" sz="1800" spc="-1" strike="noStrike">
                <a:solidFill>
                  <a:srgbClr val="000000"/>
                </a:solidFill>
                <a:latin typeface="Calibri Light"/>
              </a:rPr>
              <a:t>Click to edit the title text format</a:t>
            </a:r>
            <a:endParaRPr b="0" lang="cs-CZ" sz="18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76080" y="2011320"/>
            <a:ext cx="10752120" cy="3764160"/>
          </a:xfrm>
          <a:prstGeom prst="rect">
            <a:avLst/>
          </a:prstGeom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Click to edit the outline text format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lvl="1" marL="742680" indent="-285480">
              <a:spcBef>
                <a:spcPts val="1137"/>
              </a:spcBef>
              <a:buClr>
                <a:srgbClr val="000000"/>
              </a:buClr>
              <a:buFont typeface="Times New Roman"/>
              <a:buChar char="–"/>
            </a:pPr>
            <a:r>
              <a:rPr b="0" i="1" lang="cs-CZ" sz="2000" spc="-1" strike="noStrike">
                <a:solidFill>
                  <a:srgbClr val="262626"/>
                </a:solidFill>
                <a:latin typeface="Calibri Light"/>
              </a:rPr>
              <a:t>Second Outline Level</a:t>
            </a:r>
            <a:endParaRPr b="0" i="1" lang="cs-CZ" sz="2000" spc="-1" strike="noStrike">
              <a:solidFill>
                <a:srgbClr val="262626"/>
              </a:solidFill>
              <a:latin typeface="Calibri Light"/>
            </a:endParaRPr>
          </a:p>
          <a:p>
            <a:pPr lvl="2" marL="1143000" indent="-228600">
              <a:spcBef>
                <a:spcPts val="848"/>
              </a:spcBef>
              <a:buClr>
                <a:srgbClr val="000000"/>
              </a:buClr>
              <a:buFont typeface="Times New Roman"/>
              <a:buChar char="•"/>
            </a:pPr>
            <a:r>
              <a:rPr b="0" lang="cs-CZ" sz="1800" spc="-1" strike="noStrike">
                <a:solidFill>
                  <a:srgbClr val="262626"/>
                </a:solidFill>
                <a:latin typeface="Calibri Light"/>
              </a:rPr>
              <a:t>Third Outline Level</a:t>
            </a:r>
            <a:endParaRPr b="0" lang="cs-CZ" sz="1800" spc="-1" strike="noStrike">
              <a:solidFill>
                <a:srgbClr val="262626"/>
              </a:solidFill>
              <a:latin typeface="Calibri Light"/>
            </a:endParaRPr>
          </a:p>
          <a:p>
            <a:pPr lvl="3" marL="1600200" indent="-228600">
              <a:spcBef>
                <a:spcPts val="573"/>
              </a:spcBef>
              <a:buClr>
                <a:srgbClr val="000000"/>
              </a:buClr>
              <a:buFont typeface="Times New Roman"/>
              <a:buChar char="–"/>
            </a:pPr>
            <a:r>
              <a:rPr b="0" lang="cs-CZ" sz="1800" spc="-1" strike="noStrike">
                <a:solidFill>
                  <a:srgbClr val="262626"/>
                </a:solidFill>
                <a:latin typeface="Calibri Light"/>
              </a:rPr>
              <a:t>Fourth Outline Level</a:t>
            </a:r>
            <a:endParaRPr b="0" lang="cs-CZ" sz="1800" spc="-1" strike="noStrike">
              <a:solidFill>
                <a:srgbClr val="262626"/>
              </a:solidFill>
              <a:latin typeface="Calibri Light"/>
            </a:endParaRPr>
          </a:p>
          <a:p>
            <a:pPr lvl="4" marL="2057400" indent="-228600">
              <a:spcBef>
                <a:spcPts val="286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cs-CZ" sz="2000" spc="-1" strike="noStrike">
                <a:solidFill>
                  <a:srgbClr val="262626"/>
                </a:solidFill>
                <a:latin typeface="Calibri Light"/>
              </a:rPr>
              <a:t>Fifth Outline Level</a:t>
            </a:r>
            <a:endParaRPr b="0" lang="cs-CZ" sz="2000" spc="-1" strike="noStrike">
              <a:solidFill>
                <a:srgbClr val="262626"/>
              </a:solidFill>
              <a:latin typeface="Calibri Light"/>
            </a:endParaRPr>
          </a:p>
          <a:p>
            <a:pPr lvl="5" marL="2057400" indent="-228600">
              <a:spcBef>
                <a:spcPts val="286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cs-CZ" sz="2000" spc="-1" strike="noStrike">
                <a:solidFill>
                  <a:srgbClr val="262626"/>
                </a:solidFill>
                <a:latin typeface="Calibri Light"/>
              </a:rPr>
              <a:t>Sixth Outline Level</a:t>
            </a:r>
            <a:endParaRPr b="0" lang="cs-CZ" sz="2000" spc="-1" strike="noStrike">
              <a:solidFill>
                <a:srgbClr val="262626"/>
              </a:solidFill>
              <a:latin typeface="Calibri Light"/>
            </a:endParaRPr>
          </a:p>
          <a:p>
            <a:pPr lvl="6" marL="2057400" indent="-228600">
              <a:spcBef>
                <a:spcPts val="286"/>
              </a:spcBef>
              <a:buClr>
                <a:srgbClr val="000000"/>
              </a:buClr>
              <a:buFont typeface="Times New Roman"/>
              <a:buChar char="»"/>
            </a:pPr>
            <a:r>
              <a:rPr b="0" lang="cs-CZ" sz="2000" spc="-1" strike="noStrike">
                <a:solidFill>
                  <a:srgbClr val="262626"/>
                </a:solidFill>
                <a:latin typeface="Calibri Light"/>
              </a:rPr>
              <a:t>Seventh Outline Level</a:t>
            </a:r>
            <a:endParaRPr b="0" lang="cs-CZ" sz="2000" spc="-1" strike="noStrike">
              <a:solidFill>
                <a:srgbClr val="262626"/>
              </a:solidFill>
              <a:latin typeface="Calibri Light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/>
          </p:nvPr>
        </p:nvSpPr>
        <p:spPr>
          <a:xfrm>
            <a:off x="685800" y="6411960"/>
            <a:ext cx="4113360" cy="226800"/>
          </a:xfrm>
          <a:prstGeom prst="rect">
            <a:avLst/>
          </a:prstGeom>
        </p:spPr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b="0" lang="cs-CZ" sz="1000" spc="-1" strike="noStrike">
                <a:solidFill>
                  <a:srgbClr val="000000"/>
                </a:solidFill>
                <a:latin typeface="Calibri Light"/>
                <a:ea typeface="Segoe UI"/>
              </a:rPr>
              <a:t>28. 3. 2017</a:t>
            </a:r>
            <a:endParaRPr b="0" lang="cs-CZ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685800" y="6554880"/>
            <a:ext cx="5029200" cy="228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PlaceHolder 5"/>
          <p:cNvSpPr>
            <a:spLocks noGrp="1"/>
          </p:cNvSpPr>
          <p:nvPr>
            <p:ph type="sldNum"/>
          </p:nvPr>
        </p:nvSpPr>
        <p:spPr>
          <a:xfrm>
            <a:off x="8764200" y="5877000"/>
            <a:ext cx="2924280" cy="1395360"/>
          </a:xfrm>
          <a:prstGeom prst="rect">
            <a:avLst/>
          </a:prstGeom>
        </p:spPr>
        <p:txBody>
          <a:bodyPr lIns="90000" rIns="90000" tIns="46800" bIns="46800" anchor="b"/>
          <a:p>
            <a:pPr algn="r">
              <a:lnSpc>
                <a:spcPct val="100000"/>
              </a:lnSpc>
            </a:pPr>
            <a:fld id="{F174EE96-3F67-4AB6-8DF4-DC82AFE7B1CE}" type="slidenum">
              <a:rPr b="0" lang="cs-CZ" sz="10300" spc="-1" strike="noStrike">
                <a:solidFill>
                  <a:srgbClr val="50b4c8"/>
                </a:solidFill>
                <a:latin typeface="Calibri Light"/>
                <a:ea typeface="Segoe UI"/>
              </a:rPr>
              <a:t>&lt;number&gt;</a:t>
            </a:fld>
            <a:endParaRPr b="0" lang="cs-CZ" sz="10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603360" y="769680"/>
            <a:ext cx="10780560" cy="470232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r>
              <a:rPr b="1" lang="cs-CZ" sz="4800" spc="-1" strike="noStrike">
                <a:solidFill>
                  <a:srgbClr val="000000"/>
                </a:solidFill>
                <a:latin typeface="Calibri Light"/>
              </a:rPr>
              <a:t>GDPR &amp; ePrivacy</a:t>
            </a:r>
            <a:br/>
            <a:br/>
            <a:br/>
            <a:br/>
            <a:r>
              <a:rPr b="0" lang="cs-CZ" sz="3200" spc="-1" strike="noStrike">
                <a:solidFill>
                  <a:srgbClr val="7f7f7f"/>
                </a:solidFill>
                <a:latin typeface="Calibri Light"/>
              </a:rPr>
              <a:t> </a:t>
            </a:r>
            <a:endParaRPr b="0" lang="cs-CZ" sz="32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90" name="CustomShape 2"/>
          <p:cNvSpPr/>
          <p:nvPr/>
        </p:nvSpPr>
        <p:spPr>
          <a:xfrm>
            <a:off x="685800" y="6411960"/>
            <a:ext cx="4113360" cy="2268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/>
          <a:p>
            <a:pPr>
              <a:lnSpc>
                <a:spcPct val="100000"/>
              </a:lnSpc>
            </a:pPr>
            <a:r>
              <a:rPr b="0" lang="cs-CZ" sz="1000" spc="-1" strike="noStrike">
                <a:solidFill>
                  <a:srgbClr val="ffffff"/>
                </a:solidFill>
                <a:latin typeface="Calibri Light"/>
                <a:ea typeface="Segoe UI"/>
              </a:rPr>
              <a:t>28. 3. 2017</a:t>
            </a:r>
            <a:endParaRPr b="0" lang="cs-CZ" sz="10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Obrázek 5" descr=""/>
          <p:cNvPicPr/>
          <p:nvPr/>
        </p:nvPicPr>
        <p:blipFill>
          <a:blip r:embed="rId1"/>
          <a:stretch/>
        </p:blipFill>
        <p:spPr>
          <a:xfrm>
            <a:off x="9551880" y="5649840"/>
            <a:ext cx="2178000" cy="903240"/>
          </a:xfrm>
          <a:prstGeom prst="rect">
            <a:avLst/>
          </a:prstGeom>
          <a:ln>
            <a:noFill/>
          </a:ln>
        </p:spPr>
      </p:pic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Soukromí v komunikacích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10" name="TextShape 2"/>
          <p:cNvSpPr txBox="1"/>
          <p:nvPr/>
        </p:nvSpPr>
        <p:spPr>
          <a:xfrm>
            <a:off x="67644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lepší ochrana soukromí v datových streamech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rychlejší změna dnes dominantního obch. modelu sledování uživatelů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přinucení firem dát lidem kontrolu nad osobními daty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využití metadat ke slučitelným účelům zpracování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ochrana digitálního trhu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??? konečná regulace divokého Západu internetu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Čekání na </a:t>
            </a:r>
            <a:r>
              <a:rPr b="1" lang="en-US" sz="5400" spc="-1" strike="noStrike">
                <a:solidFill>
                  <a:srgbClr val="50b4c8"/>
                </a:solidFill>
                <a:latin typeface="Calibri Light"/>
              </a:rPr>
              <a:t>i</a:t>
            </a:r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Privacy...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12" name="TextShape 2"/>
          <p:cNvSpPr txBox="1"/>
          <p:nvPr/>
        </p:nvSpPr>
        <p:spPr>
          <a:xfrm>
            <a:off x="67608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lnSpc>
                <a:spcPct val="86000"/>
              </a:lnSpc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josef.prokes@uoou.cz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anchor="ctr"/>
          <a:p>
            <a:pPr>
              <a:lnSpc>
                <a:spcPct val="85000"/>
              </a:lnSpc>
            </a:pPr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GDPR a ePrivacy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93" name="CustomShape 2"/>
          <p:cNvSpPr/>
          <p:nvPr/>
        </p:nvSpPr>
        <p:spPr>
          <a:xfrm>
            <a:off x="743040" y="2011320"/>
            <a:ext cx="10753560" cy="3765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TextShape 3"/>
          <p:cNvSpPr txBox="1"/>
          <p:nvPr/>
        </p:nvSpPr>
        <p:spPr>
          <a:xfrm>
            <a:off x="67608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obecná ochrana osobních dat vs. sektorová úprava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společná základní ochrana nehmotných statků (údaje, informace)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společná základní ochrana různých účastníků komunikací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non-personal data – odlišný účel regulace a intenzita ochrany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lnSpc>
                <a:spcPct val="86000"/>
              </a:lnSpc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A proč ne </a:t>
            </a: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iPrivacy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?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lnSpc>
                <a:spcPct val="86000"/>
              </a:lnSpc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Moderní osobní údaje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67608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IP adresy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user ID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+ související identifikátory </a:t>
            </a: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device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ID a </a:t>
            </a: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transaction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ID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cookies a spol.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  <a:ea typeface="Microsoft YaHei"/>
              </a:rPr>
              <a:t>pseudonymní, šifrovaná a 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hashovaná osobní data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data o chování uživatelů, napomáhající identifikaci osob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Update GDPR?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67608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úpravy konkrétních situací oprávněného zájmu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konkrétní zvláštní zákonné povinnosti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? souhlas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? právo být zapomenut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? služby cílené na děti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? nástroje ochrany osobních údajů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ePrivacy, jak jej známe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67608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Důvěrnost komunikací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Bezpečnost sítí a služeb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Data breaches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Seznamy a identifikace uživatelů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SPAM (el. obchodní sdělení)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Provozní a lokalizační údaje, data retention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...a cookies.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Důvěrnost, bezpečnost a DB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2" name="TextShape 2"/>
          <p:cNvSpPr txBox="1"/>
          <p:nvPr/>
        </p:nvSpPr>
        <p:spPr>
          <a:xfrm>
            <a:off x="67644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EU Member States must ensure the </a:t>
            </a: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confidentiality of communications over public networks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, in particular by prohibiting the listening into, tapping and storage of communications without the consent of the users concerned.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A provider of a public electronic communications service has to take </a:t>
            </a: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appropriate measures to safeguard the security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of its service.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If a provider suffers a </a:t>
            </a: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breach of security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that leads to personal data being lost or stolen, it has to inform the national authority and, in certain cases, the subscriber or individual.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Proti obtěžování a spamu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67608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Public directories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: subscribers' prior consent is required in order for their telephone numbers, e-mail addresses and postal addresses to appear in public directories.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Subscribers must be given the option not to have their telephone number disclosed when they make a call.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Subscribers must give their </a:t>
            </a: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prior consent before unsolicited commercial communications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("spam") are addressed to them. This also covers SMS text messages and other electronic messages received on any fixed or mobile terminal.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Cookies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67608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  <a:ea typeface="Microsoft YaHei"/>
              </a:rPr>
              <a:t>Jak uživatele 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„srozumět“ se skrytými praktikami webu?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Proč souhlas?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Plní bannery informační povinnosti dle obecného nařízení (GDPR)?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657360" y="499680"/>
            <a:ext cx="10771200" cy="165564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 anchor="ctr"/>
          <a:p>
            <a:r>
              <a:rPr b="0" lang="en-US" sz="5400" spc="-1" strike="noStrike">
                <a:solidFill>
                  <a:srgbClr val="50b4c8"/>
                </a:solidFill>
                <a:latin typeface="Calibri Light"/>
              </a:rPr>
              <a:t>Provozní a lokalizační údaje</a:t>
            </a:r>
            <a:endParaRPr b="0" lang="cs-CZ" sz="5400" spc="-1" strike="noStrike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676080" y="2011320"/>
            <a:ext cx="10752120" cy="3764160"/>
          </a:xfrm>
          <a:prstGeom prst="rect">
            <a:avLst/>
          </a:prstGeom>
          <a:noFill/>
          <a:ln>
            <a:noFill/>
          </a:ln>
        </p:spPr>
        <p:txBody>
          <a:bodyPr lIns="90000" rIns="90000" tIns="46800" bIns="46800">
            <a:normAutofit/>
          </a:bodyPr>
          <a:p>
            <a:pPr marL="342720" indent="-342720">
              <a:spcBef>
                <a:spcPts val="1423"/>
              </a:spcBef>
            </a:pP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 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  <a:p>
            <a:pPr marL="342720" indent="-342720">
              <a:spcBef>
                <a:spcPts val="1423"/>
              </a:spcBef>
            </a:pPr>
            <a:r>
              <a:rPr b="1" lang="cs-CZ" sz="2400" spc="-1" strike="noStrike">
                <a:solidFill>
                  <a:srgbClr val="262626"/>
                </a:solidFill>
                <a:latin typeface="Calibri Light"/>
              </a:rPr>
              <a:t>Traffic and location data must be erased or made anonymous when no longer required</a:t>
            </a:r>
            <a:r>
              <a:rPr b="0" lang="cs-CZ" sz="2400" spc="-1" strike="noStrike">
                <a:solidFill>
                  <a:srgbClr val="262626"/>
                </a:solidFill>
                <a:latin typeface="Calibri Light"/>
              </a:rPr>
              <a:t> for communication or billing purposes, except if the subscriber has given consent for another use.</a:t>
            </a:r>
            <a:endParaRPr b="0" lang="cs-CZ" sz="2400" spc="-1" strike="noStrike">
              <a:solidFill>
                <a:srgbClr val="262626"/>
              </a:solidFill>
              <a:latin typeface="Calibri Light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Application>LibreOffice/5.4.4.2$Linux_X86_64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2016-09-20T15:39:21Z</dcterms:created>
  <dc:creator>Prokeš Josef</dc:creator>
  <dc:description/>
  <cp:keywords/>
  <dc:language>en-US</dc:language>
  <cp:lastModifiedBy/>
  <dcterms:modified xsi:type="dcterms:W3CDTF">2019-02-06T06:59:59Z</dcterms:modified>
  <cp:revision>45</cp:revision>
  <dc:subject/>
  <dc:title>Obecné nařízení o ochraně osobních údajů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Širokoúhlá obrazovka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9</vt:i4>
  </property>
</Properties>
</file>