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6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39000" cy="4802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0"/>
            <a:ext cx="3274920" cy="52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9"/>
          <p:cNvSpPr/>
          <p:nvPr/>
        </p:nvSpPr>
        <p:spPr>
          <a:xfrm>
            <a:off x="4278240" y="0"/>
            <a:ext cx="3274920" cy="52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10"/>
          <p:cNvSpPr/>
          <p:nvPr/>
        </p:nvSpPr>
        <p:spPr>
          <a:xfrm>
            <a:off x="0" y="10155240"/>
            <a:ext cx="3274920" cy="52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PlaceHolder 11"/>
          <p:cNvSpPr>
            <a:spLocks noGrp="1"/>
          </p:cNvSpPr>
          <p:nvPr>
            <p:ph type="sldNum"/>
          </p:nvPr>
        </p:nvSpPr>
        <p:spPr>
          <a:xfrm>
            <a:off x="4277880" y="10155240"/>
            <a:ext cx="3272040" cy="52560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95000"/>
              </a:lnSpc>
            </a:pPr>
            <a:fld id="{7108FBE5-5278-41B7-8F41-066D5EEE8813}" type="slidenum"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278240" y="10155240"/>
            <a:ext cx="3272040" cy="525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18D4B95E-170C-46D5-885F-DA7976A2CFCB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278240" y="10155240"/>
            <a:ext cx="3273480" cy="527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62398AC7-2147-4541-A80D-8F877C72D475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4278240" y="10155240"/>
            <a:ext cx="3274920" cy="52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C5054FD4-3F55-430D-A1FF-B38B9E71DDA1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278240" y="10155240"/>
            <a:ext cx="3272040" cy="525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9F45DB91-C2CF-4D71-975B-74AF8C928B80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278240" y="10155240"/>
            <a:ext cx="3273480" cy="527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79676555-F426-4FCB-97C6-4C36C3351946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278240" y="10155240"/>
            <a:ext cx="3274920" cy="52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95000"/>
              </a:lnSpc>
            </a:pPr>
            <a:fld id="{C3329113-01EB-4BDF-AA12-696B936685CA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8360" cy="481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156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2920" y="4369680"/>
            <a:ext cx="906156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620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6200" y="436968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2920" y="436968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66520" y="176832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0480" y="176832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0480" y="436968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66520" y="436968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2920" y="4369680"/>
            <a:ext cx="291744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61560" cy="498024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Aft>
                <a:spcPts val="1412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156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188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6200" y="1768320"/>
            <a:ext cx="442188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61560" cy="58068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Aft>
                <a:spcPts val="1412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2920" y="436968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6200" y="1768320"/>
            <a:ext cx="442188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188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4620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46200" y="436968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46200" y="1768320"/>
            <a:ext cx="442188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2920" y="4369680"/>
            <a:ext cx="9061560" cy="237528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1560" cy="1252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1560" cy="4980240"/>
          </a:xfrm>
          <a:prstGeom prst="rect">
            <a:avLst/>
          </a:prstGeom>
        </p:spPr>
        <p:txBody>
          <a:bodyPr lIns="0" rIns="0" tIns="28080" bIns="0">
            <a:normAutofit/>
          </a:bodyPr>
          <a:p>
            <a:pPr marL="342720" indent="-342720">
              <a:spcAft>
                <a:spcPts val="1412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342720" indent="-342720">
              <a:spcAft>
                <a:spcPts val="1412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503280" y="6886440"/>
            <a:ext cx="2341440" cy="51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448080" y="6886440"/>
            <a:ext cx="3189240" cy="51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38560" cy="51120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3000"/>
              </a:lnSpc>
            </a:pPr>
            <a:fld id="{43FBC8E1-041B-4794-A275-F32889C20481}" type="slidenum">
              <a:rPr b="0" lang="cs-CZ" sz="18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87360" y="1187280"/>
            <a:ext cx="9070920" cy="5426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7520" bIns="0" anchor="ctr">
            <a:normAutofit/>
          </a:bodyPr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Budoucnost „data retention“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Mg. Jan Vobořil, Ph.D.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Iuridicum Remedium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  <p:pic>
        <p:nvPicPr>
          <p:cNvPr id="54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  <p:pic>
        <p:nvPicPr>
          <p:cNvPr id="55" name="Picture 4" descr=""/>
          <p:cNvPicPr/>
          <p:nvPr/>
        </p:nvPicPr>
        <p:blipFill>
          <a:blip r:embed="rId3"/>
          <a:stretch/>
        </p:blipFill>
        <p:spPr>
          <a:xfrm>
            <a:off x="0" y="0"/>
            <a:ext cx="1800360" cy="971640"/>
          </a:xfrm>
          <a:prstGeom prst="rect">
            <a:avLst/>
          </a:prstGeom>
          <a:ln>
            <a:noFill/>
          </a:ln>
        </p:spPr>
      </p:pic>
    </p:spTree>
  </p:cSld>
  <p:transition spd="slow">
    <p:pull dir="l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Budoucnost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1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  <p:sp>
        <p:nvSpPr>
          <p:cNvPr id="82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cc99"/>
                </a:solidFill>
                <a:latin typeface="Arial"/>
              </a:rPr>
              <a:t>Evropská komise –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pouze monitoruje situaci, není snaha zahájit proti členským státům řízení o nesplnění povinnosti pro porušení Listiny základních práv EU či e-privacy směrnice národní legislativou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cc99"/>
                </a:solidFill>
                <a:latin typeface="Arial"/>
              </a:rPr>
              <a:t>Většina členských států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– nechtějí se vzdát data retention ve stávající plošné podobě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- rozšíření zpracování dat dle čl. 6 odst. 2 písm. b) e-privacy nařízení a kooperace s operátory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úplné vyjmutí data retention z působnosti e-Privacy nařízení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Možná cesta - Změna na úrovni členských států (ústavněprávní přezkum, změna národní legislativy)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3280" y="301680"/>
            <a:ext cx="9070920" cy="95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 anchor="ctr">
            <a:normAutofit/>
          </a:bodyPr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voboril@iure.org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www.bigbrotherawards.cz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www.iure.org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www.slidilove.cz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voboril@iure.org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  <p:pic>
        <p:nvPicPr>
          <p:cNvPr id="85" name="Obrázek 1" descr=""/>
          <p:cNvPicPr/>
          <p:nvPr/>
        </p:nvPicPr>
        <p:blipFill>
          <a:blip r:embed="rId2"/>
          <a:stretch/>
        </p:blipFill>
        <p:spPr>
          <a:xfrm>
            <a:off x="0" y="1260360"/>
            <a:ext cx="10080720" cy="6299280"/>
          </a:xfrm>
          <a:prstGeom prst="rect">
            <a:avLst/>
          </a:prstGeom>
          <a:ln>
            <a:noFill/>
          </a:ln>
        </p:spPr>
      </p:pic>
    </p:spTree>
  </p:cSld>
  <p:transition spd="slow">
    <p:pull dir="l"/>
  </p:transition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Data retention v ČR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Co je data retention?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Zákon o elektronických komunikacích, Trestní řád, Zákon o Policii ČR, Prováděcí vyhlášky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Přezkum Ústavním soudem: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Pl. ÚS 24/10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Pl. ÚS 24/11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en-US" sz="3600" spc="-1" strike="noStrike">
                <a:solidFill>
                  <a:srgbClr val="ff0000"/>
                </a:solidFill>
                <a:latin typeface="Arial"/>
              </a:rPr>
              <a:t>Pl. ÚS 45/17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ČTÚ: 2017: 253 380, 2016: 214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522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8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Data retention v EU - Přezkum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Směrnice o data retention (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2006/24/EC)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Rozhodnutí Soudního dvora EU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Digital Rights Ireland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4/2014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ve spojených věcech C-293/12 a C-594/12)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2) Tele 2/Watson 12/2016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(ve spojených věcech C 203/15 a C 698/15)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Porušení čl. 7, 8, 11 a 52 odst. 1 Listiny základních práv EU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Zrušení směrnice o DR (→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Jaký je právní základ data retention v národních úpravách?</a:t>
            </a: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)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Závěry SDEU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Plošné a nevýběrové uchovávání údajů je nepřijatelné, protože neminimalizuje zásah do základních práv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Plošné a nevýběrové shromažďování údajů představuje pravidlo a nikoli výjimku z pravidla důvěrnosti informací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Ukládání dat musí být vázáno na určité rizikové faktory a omezeno buď časově, místně nebo co do okruhu sledovaných osob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Přístup měl být možný výlučně za účelem boje proti závažné trestné činnosti a přístup by měl být podmíněn přezkumem soudního nebo nezávislého správního orgánu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Reakce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Část států od DR ustoupila po zrušení právních úprav ze strany ÚS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Slovensko – 2015 – zajišťování údajů tzv. quick freeze systém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Rakousko – 2014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Nizozemí – v reakci na DRI zrušeno data retention v roce 2015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Slovinsko – zrušeno 2014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Rumunsko – zrušeno 2011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Většina států EU (včetně ČR) má povinnost data uchovávat stále upravenu v národní legislativě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 odvoláním na čl. 15 odst. 1 e-privacy směrnice v kombinaci s „ohýbáním“ či ignorováním rozsudků SDEU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Na úrovni EU se začal řešit problém, jak udržet DR a přitom být v souladu s judikaturou SDEU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Problémy k řešení dle SDEU I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Uchovávání údajů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Zákaz plošného nevýběrového uchovávání údajů o všech uživatelích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Přiměřenost délky uchovávání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Diferenciace mezi jednotlivými kategoriemi údajů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Zajištění likvidace po době uchovávání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Požadavky na bezpečnost (šifrování/pseudonymizace, uchovávání v rámci EU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Kontrola operátorů nezávislým orgánem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514440">
              <a:spcAft>
                <a:spcPts val="848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Problémy k řešení dle SDEU II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Vyžadování údajů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Okruh případů, kdy lze data vyžadovat (serious crime, cybercrime, pátrání po osobách…)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Procedura (soudní povolení nebo povolení nezávislé správní autority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Výjimky u specifických skupin osob (lékaři, advokáti, kněží)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Omezení na osoby podezřelé (až na určité výjimky – terorismus apod.) – Tele2-119 – vedlo by k omezení vyšetřování skrze buňky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Oznámení subjektům údajů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14360" indent="-457200">
              <a:spcAft>
                <a:spcPts val="848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Postoje členských států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Hledání řešení od maltského předsednictví (1.-6.2017) – pracovní skupina DAPIX FoP Data retention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Shrnuto v dokumentu: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</a:rPr>
              <a:t>Data retention – state of play z 11/2018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Projednáno v rámci Rady EU  7.-8.12. 2018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6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2920" y="323640"/>
            <a:ext cx="9061560" cy="125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  „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Nové“ koncepty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8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1800360" cy="720720"/>
          </a:xfrm>
          <a:prstGeom prst="rect">
            <a:avLst/>
          </a:prstGeom>
          <a:ln>
            <a:noFill/>
          </a:ln>
        </p:spPr>
      </p:pic>
      <p:sp>
        <p:nvSpPr>
          <p:cNvPr id="79" name="TextShape 2"/>
          <p:cNvSpPr txBox="1"/>
          <p:nvPr/>
        </p:nvSpPr>
        <p:spPr>
          <a:xfrm>
            <a:off x="286920" y="1576440"/>
            <a:ext cx="9061560" cy="55404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>
            <a:normAutofit/>
          </a:bodyPr>
          <a:p>
            <a:pPr lvl="1" marL="457200">
              <a:spcAft>
                <a:spcPts val="1137"/>
              </a:spcAft>
            </a:pPr>
            <a:r>
              <a:rPr b="0" lang="pl-PL" sz="2800" spc="-1" strike="noStrike">
                <a:solidFill>
                  <a:srgbClr val="00cc99"/>
                </a:solidFill>
                <a:latin typeface="Arial"/>
              </a:rPr>
              <a:t>Restricted data retention </a:t>
            </a: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– i nadále by se zachovávaly údaje o veškeré komunikaci, ale členské státy by měly uchovávání omezit na to, co je „naprosto nezbytné”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pl-PL" sz="2800" spc="-1" strike="noStrike">
                <a:solidFill>
                  <a:srgbClr val="ff0000"/>
                </a:solidFill>
                <a:latin typeface="Arial"/>
              </a:rPr>
              <a:t>Problém: </a:t>
            </a: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Členské státy tvrdí, že naprosto nezbytné je s ohledem na různorodé postupy při vyšetřování vše, co je dnes uchováváno (v rozporu s SDEU)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00cc99"/>
                </a:solidFill>
                <a:latin typeface="Arial"/>
              </a:rPr>
              <a:t>R</a:t>
            </a:r>
            <a:r>
              <a:rPr b="0" lang="en-US" sz="2800" spc="-1" strike="noStrike">
                <a:solidFill>
                  <a:srgbClr val="00cc99"/>
                </a:solidFill>
                <a:latin typeface="Arial"/>
              </a:rPr>
              <a:t>enewable retention warrant</a:t>
            </a:r>
            <a:r>
              <a:rPr b="0" lang="cs-CZ" sz="2800" spc="-1" strike="noStrike">
                <a:solidFill>
                  <a:srgbClr val="00cc99"/>
                </a:solidFill>
                <a:latin typeface="Arial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– obnovitelné příkazy jednotlivým poskytovatelům, aby data uchovávaly po stanovené období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</a:pPr>
            <a:r>
              <a:rPr b="0" lang="cs-CZ" sz="2800" spc="-1" strike="noStrike">
                <a:solidFill>
                  <a:srgbClr val="ff0000"/>
                </a:solidFill>
                <a:latin typeface="Arial"/>
              </a:rPr>
              <a:t>Problém: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Členské státy (s výjimkou Velké Británie) to odmítají, riziko, že by se systém zautomatizoval a tyto jednotlivé příkazy by bez věcného posouzení směřovaly na všechny jednotlivé poskytovatele,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857160">
              <a:spcAft>
                <a:spcPts val="848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314360">
              <a:spcAft>
                <a:spcPts val="573"/>
              </a:spcAf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457200">
              <a:spcAft>
                <a:spcPts val="1137"/>
              </a:spcAft>
              <a:buClr>
                <a:srgbClr val="000000"/>
              </a:buClr>
              <a:buFont typeface="Arial"/>
              <a:buChar char="-"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35812</TotalTime>
  <Application>LibreOffice/5.4.4.2$Linux_X86_64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2012-12-02T14:29:47Z</dcterms:created>
  <dc:creator>David</dc:creator>
  <dc:description/>
  <dc:language>en-US</dc:language>
  <cp:lastModifiedBy>Vaio</cp:lastModifiedBy>
  <dcterms:modified xsi:type="dcterms:W3CDTF">2019-02-05T18:31:54Z</dcterms:modified>
  <cp:revision>61</cp:revision>
  <dc:subject/>
  <dc:title>Snímek 1</dc:title>
</cp:coreProperties>
</file>