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11.xml" ContentType="application/vnd.openxmlformats-officedocument.presentationml.notesSlide+xml"/>
  <Override PartName="/ppt/media/image14.png" ContentType="image/png"/>
  <Override PartName="/ppt/media/image13.png" ContentType="image/png"/>
  <Override PartName="/ppt/media/image12.png" ContentType="image/png"/>
  <Override PartName="/ppt/media/image11.png" ContentType="image/png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2.png" ContentType="image/png"/>
  <Override PartName="/ppt/media/image1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7559640" cy="10691640"/>
          </a:xfrm>
          <a:custGeom>
            <a:avLst/>
            <a:gdLst/>
            <a:ahLst/>
            <a:rect l="0" t="0" r="r" b="b"/>
            <a:pathLst>
              <a:path w="21001" h="29701">
                <a:moveTo>
                  <a:pt x="3" y="0"/>
                </a:moveTo>
                <a:cubicBezTo>
                  <a:pt x="1" y="0"/>
                  <a:pt x="0" y="1"/>
                  <a:pt x="0" y="3"/>
                </a:cubicBezTo>
                <a:lnTo>
                  <a:pt x="0" y="29696"/>
                </a:lnTo>
                <a:cubicBezTo>
                  <a:pt x="0" y="29698"/>
                  <a:pt x="1" y="29700"/>
                  <a:pt x="3" y="29700"/>
                </a:cubicBezTo>
                <a:lnTo>
                  <a:pt x="20996" y="29700"/>
                </a:lnTo>
                <a:cubicBezTo>
                  <a:pt x="20998" y="29700"/>
                  <a:pt x="21000" y="29698"/>
                  <a:pt x="21000" y="29696"/>
                </a:cubicBezTo>
                <a:lnTo>
                  <a:pt x="21000" y="3"/>
                </a:lnTo>
                <a:cubicBezTo>
                  <a:pt x="21000" y="1"/>
                  <a:pt x="20998" y="0"/>
                  <a:pt x="20996" y="0"/>
                </a:cubicBezTo>
                <a:lnTo>
                  <a:pt x="3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7559640" cy="10691640"/>
          </a:xfrm>
          <a:custGeom>
            <a:avLst/>
            <a:gdLst/>
            <a:ahLst/>
            <a:rect l="0" t="0" r="r" b="b"/>
            <a:pathLst>
              <a:path w="21001" h="29701">
                <a:moveTo>
                  <a:pt x="3" y="0"/>
                </a:moveTo>
                <a:cubicBezTo>
                  <a:pt x="1" y="0"/>
                  <a:pt x="0" y="1"/>
                  <a:pt x="0" y="3"/>
                </a:cubicBezTo>
                <a:lnTo>
                  <a:pt x="0" y="29696"/>
                </a:lnTo>
                <a:cubicBezTo>
                  <a:pt x="0" y="29698"/>
                  <a:pt x="1" y="29700"/>
                  <a:pt x="3" y="29700"/>
                </a:cubicBezTo>
                <a:lnTo>
                  <a:pt x="20996" y="29700"/>
                </a:lnTo>
                <a:cubicBezTo>
                  <a:pt x="20998" y="29700"/>
                  <a:pt x="21000" y="29698"/>
                  <a:pt x="21000" y="29696"/>
                </a:cubicBezTo>
                <a:lnTo>
                  <a:pt x="21000" y="3"/>
                </a:lnTo>
                <a:cubicBezTo>
                  <a:pt x="21000" y="1"/>
                  <a:pt x="20998" y="0"/>
                  <a:pt x="20996" y="0"/>
                </a:cubicBezTo>
                <a:lnTo>
                  <a:pt x="3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0" y="0"/>
            <a:ext cx="7559640" cy="10691640"/>
          </a:xfrm>
          <a:custGeom>
            <a:avLst/>
            <a:gdLst/>
            <a:ahLst/>
            <a:rect l="0" t="0" r="r" b="b"/>
            <a:pathLst>
              <a:path w="21001" h="29701">
                <a:moveTo>
                  <a:pt x="3" y="0"/>
                </a:moveTo>
                <a:cubicBezTo>
                  <a:pt x="1" y="0"/>
                  <a:pt x="0" y="1"/>
                  <a:pt x="0" y="3"/>
                </a:cubicBezTo>
                <a:lnTo>
                  <a:pt x="0" y="29696"/>
                </a:lnTo>
                <a:cubicBezTo>
                  <a:pt x="0" y="29698"/>
                  <a:pt x="1" y="29700"/>
                  <a:pt x="3" y="29700"/>
                </a:cubicBezTo>
                <a:lnTo>
                  <a:pt x="20996" y="29700"/>
                </a:lnTo>
                <a:cubicBezTo>
                  <a:pt x="20998" y="29700"/>
                  <a:pt x="21000" y="29698"/>
                  <a:pt x="21000" y="29696"/>
                </a:cubicBezTo>
                <a:lnTo>
                  <a:pt x="21000" y="3"/>
                </a:lnTo>
                <a:cubicBezTo>
                  <a:pt x="21000" y="1"/>
                  <a:pt x="20998" y="0"/>
                  <a:pt x="20996" y="0"/>
                </a:cubicBezTo>
                <a:lnTo>
                  <a:pt x="3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5"/>
          <p:cNvSpPr/>
          <p:nvPr/>
        </p:nvSpPr>
        <p:spPr>
          <a:xfrm>
            <a:off x="0" y="0"/>
            <a:ext cx="7559640" cy="10691640"/>
          </a:xfrm>
          <a:custGeom>
            <a:avLst/>
            <a:gdLst/>
            <a:ahLst/>
            <a:rect l="0" t="0" r="r" b="b"/>
            <a:pathLst>
              <a:path w="21001" h="29701">
                <a:moveTo>
                  <a:pt x="3" y="0"/>
                </a:moveTo>
                <a:cubicBezTo>
                  <a:pt x="1" y="0"/>
                  <a:pt x="0" y="1"/>
                  <a:pt x="0" y="3"/>
                </a:cubicBezTo>
                <a:lnTo>
                  <a:pt x="0" y="29696"/>
                </a:lnTo>
                <a:cubicBezTo>
                  <a:pt x="0" y="29698"/>
                  <a:pt x="1" y="29700"/>
                  <a:pt x="3" y="29700"/>
                </a:cubicBezTo>
                <a:lnTo>
                  <a:pt x="20996" y="29700"/>
                </a:lnTo>
                <a:cubicBezTo>
                  <a:pt x="20998" y="29700"/>
                  <a:pt x="21000" y="29698"/>
                  <a:pt x="21000" y="29696"/>
                </a:cubicBezTo>
                <a:lnTo>
                  <a:pt x="21000" y="3"/>
                </a:lnTo>
                <a:cubicBezTo>
                  <a:pt x="21000" y="1"/>
                  <a:pt x="20998" y="0"/>
                  <a:pt x="20996" y="0"/>
                </a:cubicBezTo>
                <a:lnTo>
                  <a:pt x="3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6"/>
          <p:cNvSpPr/>
          <p:nvPr/>
        </p:nvSpPr>
        <p:spPr>
          <a:xfrm>
            <a:off x="0" y="0"/>
            <a:ext cx="7559640" cy="10691640"/>
          </a:xfrm>
          <a:custGeom>
            <a:avLst/>
            <a:gdLst/>
            <a:ahLst/>
            <a:rect l="0" t="0" r="r" b="b"/>
            <a:pathLst>
              <a:path w="21001" h="29701">
                <a:moveTo>
                  <a:pt x="3" y="0"/>
                </a:moveTo>
                <a:cubicBezTo>
                  <a:pt x="1" y="0"/>
                  <a:pt x="0" y="1"/>
                  <a:pt x="0" y="3"/>
                </a:cubicBezTo>
                <a:lnTo>
                  <a:pt x="0" y="29696"/>
                </a:lnTo>
                <a:cubicBezTo>
                  <a:pt x="0" y="29698"/>
                  <a:pt x="1" y="29700"/>
                  <a:pt x="3" y="29700"/>
                </a:cubicBezTo>
                <a:lnTo>
                  <a:pt x="20996" y="29700"/>
                </a:lnTo>
                <a:cubicBezTo>
                  <a:pt x="20998" y="29700"/>
                  <a:pt x="21000" y="29698"/>
                  <a:pt x="21000" y="29696"/>
                </a:cubicBezTo>
                <a:lnTo>
                  <a:pt x="21000" y="3"/>
                </a:lnTo>
                <a:cubicBezTo>
                  <a:pt x="21000" y="1"/>
                  <a:pt x="20998" y="0"/>
                  <a:pt x="20996" y="0"/>
                </a:cubicBezTo>
                <a:lnTo>
                  <a:pt x="3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755280" y="5078160"/>
            <a:ext cx="6039000" cy="4802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Click to edit the notes format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0" y="0"/>
            <a:ext cx="3274920" cy="528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CustomShape 9"/>
          <p:cNvSpPr/>
          <p:nvPr/>
        </p:nvSpPr>
        <p:spPr>
          <a:xfrm>
            <a:off x="4278240" y="0"/>
            <a:ext cx="3274920" cy="528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CustomShape 10"/>
          <p:cNvSpPr/>
          <p:nvPr/>
        </p:nvSpPr>
        <p:spPr>
          <a:xfrm>
            <a:off x="0" y="10155240"/>
            <a:ext cx="3274920" cy="528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PlaceHolder 11"/>
          <p:cNvSpPr>
            <a:spLocks noGrp="1"/>
          </p:cNvSpPr>
          <p:nvPr>
            <p:ph type="sldNum"/>
          </p:nvPr>
        </p:nvSpPr>
        <p:spPr>
          <a:xfrm>
            <a:off x="4277880" y="10155240"/>
            <a:ext cx="3272040" cy="525600"/>
          </a:xfrm>
          <a:prstGeom prst="rect">
            <a:avLst/>
          </a:prstGeom>
        </p:spPr>
        <p:txBody>
          <a:bodyPr lIns="0" rIns="0" tIns="0" bIns="0" anchor="b"/>
          <a:p>
            <a:pPr algn="r">
              <a:lnSpc>
                <a:spcPct val="95000"/>
              </a:lnSpc>
            </a:pPr>
            <a:fld id="{7108FBE5-5278-41B7-8F41-066D5EEE8813}" type="slidenum"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4278240" y="10155240"/>
            <a:ext cx="3272040" cy="525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18D4B95E-170C-46D5-885F-DA7976A2CFCB}" type="slidenum">
              <a:rPr b="0" lang="cs-CZ" sz="1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4278240" y="10155240"/>
            <a:ext cx="3273480" cy="527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62398AC7-2147-4541-A80D-8F877C72D475}" type="slidenum">
              <a:rPr b="0" lang="cs-CZ" sz="1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8" name="CustomShape 3"/>
          <p:cNvSpPr/>
          <p:nvPr/>
        </p:nvSpPr>
        <p:spPr>
          <a:xfrm>
            <a:off x="4278240" y="10155240"/>
            <a:ext cx="3274920" cy="528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C5054FD4-3F55-430D-A1FF-B38B9E71DDA1}" type="slidenum">
              <a:rPr b="0" lang="cs-CZ" sz="1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278240" y="10155240"/>
            <a:ext cx="3272040" cy="525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9F45DB91-C2CF-4D71-975B-74AF8C928B80}" type="slidenum">
              <a:rPr b="0" lang="cs-CZ" sz="1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4278240" y="10155240"/>
            <a:ext cx="3273480" cy="527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79676555-F426-4FCB-97C6-4C36C3351946}" type="slidenum">
              <a:rPr b="0" lang="cs-CZ" sz="1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4278240" y="10155240"/>
            <a:ext cx="3274920" cy="528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C3329113-01EB-4BDF-AA12-696B936685CA}" type="slidenum">
              <a:rPr b="0" lang="cs-CZ" sz="1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61560" cy="1252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6156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2920" y="4369680"/>
            <a:ext cx="906156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61560" cy="1252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188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46200" y="1768320"/>
            <a:ext cx="442188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46200" y="4369680"/>
            <a:ext cx="442188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2920" y="4369680"/>
            <a:ext cx="442188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61560" cy="1252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291744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66520" y="1768320"/>
            <a:ext cx="291744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0480" y="1768320"/>
            <a:ext cx="291744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0480" y="4369680"/>
            <a:ext cx="291744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66520" y="4369680"/>
            <a:ext cx="291744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2920" y="4369680"/>
            <a:ext cx="291744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61560" cy="1252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2920" y="1768320"/>
            <a:ext cx="9061560" cy="498024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Aft>
                <a:spcPts val="1412"/>
              </a:spcAft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61560" cy="1252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61560" cy="498024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61560" cy="1252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1880" cy="498024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46200" y="1768320"/>
            <a:ext cx="4421880" cy="498024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61560" cy="1252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2920" y="301320"/>
            <a:ext cx="9061560" cy="580680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Aft>
                <a:spcPts val="1412"/>
              </a:spcAft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61560" cy="1252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188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2920" y="4369680"/>
            <a:ext cx="442188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46200" y="1768320"/>
            <a:ext cx="4421880" cy="498024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61560" cy="1252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1880" cy="498024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46200" y="1768320"/>
            <a:ext cx="442188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46200" y="4369680"/>
            <a:ext cx="442188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61560" cy="1252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442188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46200" y="1768320"/>
            <a:ext cx="442188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2920" y="4369680"/>
            <a:ext cx="9061560" cy="237528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61560" cy="1252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61560" cy="4980240"/>
          </a:xfrm>
          <a:prstGeom prst="rect">
            <a:avLst/>
          </a:prstGeom>
        </p:spPr>
        <p:txBody>
          <a:bodyPr lIns="0" rIns="0" tIns="28080" bIns="0">
            <a:normAutofit/>
          </a:bodyPr>
          <a:p>
            <a:pPr marL="342720" indent="-342720">
              <a:spcAft>
                <a:spcPts val="1412"/>
              </a:spcAft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342720" indent="-342720">
              <a:spcAft>
                <a:spcPts val="1412"/>
              </a:spcAft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2" marL="342720" indent="-342720">
              <a:spcAft>
                <a:spcPts val="1412"/>
              </a:spcAft>
              <a:buClr>
                <a:srgbClr val="000000"/>
              </a:buClr>
              <a:buFont typeface="Times New Roman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3" marL="342720" indent="-342720">
              <a:spcAft>
                <a:spcPts val="1412"/>
              </a:spcAft>
              <a:buClr>
                <a:srgbClr val="000000"/>
              </a:buClr>
              <a:buFont typeface="Times New Roman"/>
              <a:buChar char="–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4" marL="342720" indent="-342720">
              <a:spcAft>
                <a:spcPts val="1412"/>
              </a:spcAft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5" marL="342720" indent="-342720">
              <a:spcAft>
                <a:spcPts val="1412"/>
              </a:spcAft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6" marL="342720" indent="-342720">
              <a:spcAft>
                <a:spcPts val="1412"/>
              </a:spcAft>
              <a:buClr>
                <a:srgbClr val="000000"/>
              </a:buClr>
              <a:buFont typeface="Times New Roman"/>
              <a:buChar char="»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503280" y="6886440"/>
            <a:ext cx="2341440" cy="514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3448080" y="6886440"/>
            <a:ext cx="3189240" cy="514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720" y="6886440"/>
            <a:ext cx="2338560" cy="51120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93000"/>
              </a:lnSpc>
            </a:pPr>
            <a:fld id="{43FBC8E1-041B-4794-A275-F32889C20481}" type="slidenum">
              <a:rPr b="0" lang="cs-CZ" sz="18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US" sz="1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387360" y="1187280"/>
            <a:ext cx="9070920" cy="5426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7520" bIns="0" anchor="ctr">
            <a:normAutofit/>
          </a:bodyPr>
          <a:p>
            <a:pPr algn="ctr">
              <a:lnSpc>
                <a:spcPct val="93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Budoucnost „data retention“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Mg. Jan Vobořil, Ph.D.</a:t>
            </a: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Iuridicum Remedium</a:t>
            </a: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2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53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1800360" cy="720720"/>
          </a:xfrm>
          <a:prstGeom prst="rect">
            <a:avLst/>
          </a:prstGeom>
          <a:ln>
            <a:noFill/>
          </a:ln>
        </p:spPr>
      </p:pic>
      <p:pic>
        <p:nvPicPr>
          <p:cNvPr id="54" name="Picture 3" descr=""/>
          <p:cNvPicPr/>
          <p:nvPr/>
        </p:nvPicPr>
        <p:blipFill>
          <a:blip r:embed="rId2"/>
          <a:stretch/>
        </p:blipFill>
        <p:spPr>
          <a:xfrm>
            <a:off x="0" y="0"/>
            <a:ext cx="1800360" cy="720720"/>
          </a:xfrm>
          <a:prstGeom prst="rect">
            <a:avLst/>
          </a:prstGeom>
          <a:ln>
            <a:noFill/>
          </a:ln>
        </p:spPr>
      </p:pic>
      <p:pic>
        <p:nvPicPr>
          <p:cNvPr id="55" name="Picture 4" descr=""/>
          <p:cNvPicPr/>
          <p:nvPr/>
        </p:nvPicPr>
        <p:blipFill>
          <a:blip r:embed="rId3"/>
          <a:stretch/>
        </p:blipFill>
        <p:spPr>
          <a:xfrm>
            <a:off x="0" y="0"/>
            <a:ext cx="1800360" cy="971640"/>
          </a:xfrm>
          <a:prstGeom prst="rect">
            <a:avLst/>
          </a:prstGeom>
          <a:ln>
            <a:noFill/>
          </a:ln>
        </p:spPr>
      </p:pic>
    </p:spTree>
  </p:cSld>
  <p:transition spd="slow">
    <p:pull dir="l"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502920" y="323640"/>
            <a:ext cx="9061560" cy="1252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Budoucnost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1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1800360" cy="720720"/>
          </a:xfrm>
          <a:prstGeom prst="rect">
            <a:avLst/>
          </a:prstGeom>
          <a:ln>
            <a:noFill/>
          </a:ln>
        </p:spPr>
      </p:pic>
      <p:sp>
        <p:nvSpPr>
          <p:cNvPr id="82" name="TextShape 2"/>
          <p:cNvSpPr txBox="1"/>
          <p:nvPr/>
        </p:nvSpPr>
        <p:spPr>
          <a:xfrm>
            <a:off x="286920" y="1576440"/>
            <a:ext cx="9061560" cy="5540400"/>
          </a:xfrm>
          <a:prstGeom prst="rect">
            <a:avLst/>
          </a:prstGeom>
          <a:noFill/>
          <a:ln>
            <a:noFill/>
          </a:ln>
        </p:spPr>
        <p:txBody>
          <a:bodyPr lIns="0" rIns="0" tIns="28080" bIns="0">
            <a:normAutofit/>
          </a:bodyPr>
          <a:p>
            <a:pPr lvl="1" marL="457200">
              <a:spcAft>
                <a:spcPts val="1137"/>
              </a:spcAft>
            </a:pPr>
            <a:r>
              <a:rPr b="0" lang="cs-CZ" sz="2800" spc="-1" strike="noStrike">
                <a:solidFill>
                  <a:srgbClr val="00cc99"/>
                </a:solidFill>
                <a:latin typeface="Arial"/>
              </a:rPr>
              <a:t>Evropská komise –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pouze monitoruje situaci, není snaha zahájit proti členským státům řízení o nesplnění povinnosti pro porušení Listiny základních práv EU či e-privacy směrnice národní legislativou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</a:pPr>
            <a:r>
              <a:rPr b="0" lang="cs-CZ" sz="2800" spc="-1" strike="noStrike">
                <a:solidFill>
                  <a:srgbClr val="00cc99"/>
                </a:solidFill>
                <a:latin typeface="Arial"/>
              </a:rPr>
              <a:t>Většina členských států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– nechtějí se vzdát data retention ve stávající plošné podobě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857160">
              <a:spcAft>
                <a:spcPts val="848"/>
              </a:spcAft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- rozšíření zpracování dat dle čl. 6 odst. 2 písm. b) e-privacy nařízení a kooperace s operátory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857160">
              <a:spcAft>
                <a:spcPts val="848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úplné vyjmutí data retention z působnosti e-Privacy nařízení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Možná cesta - Změna na úrovni členských států (ústavněprávní přezkum, změna národní legislativy)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857160">
              <a:spcAft>
                <a:spcPts val="848"/>
              </a:spcAf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3" marL="1314360">
              <a:spcAft>
                <a:spcPts val="573"/>
              </a:spcAf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503280" y="301680"/>
            <a:ext cx="9070920" cy="958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080" bIns="0" anchor="ctr">
            <a:normAutofit/>
          </a:bodyPr>
          <a:p>
            <a:pPr algn="ctr">
              <a:lnSpc>
                <a:spcPct val="93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voboril@iure.org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www.bigbrotherawards.cz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www.iure.org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www.slidilove.cz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voboril@iure.org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84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1800360" cy="720720"/>
          </a:xfrm>
          <a:prstGeom prst="rect">
            <a:avLst/>
          </a:prstGeom>
          <a:ln>
            <a:noFill/>
          </a:ln>
        </p:spPr>
      </p:pic>
      <p:pic>
        <p:nvPicPr>
          <p:cNvPr id="85" name="Obrázek 1" descr=""/>
          <p:cNvPicPr/>
          <p:nvPr/>
        </p:nvPicPr>
        <p:blipFill>
          <a:blip r:embed="rId2"/>
          <a:stretch/>
        </p:blipFill>
        <p:spPr>
          <a:xfrm>
            <a:off x="0" y="1260360"/>
            <a:ext cx="10080720" cy="6299280"/>
          </a:xfrm>
          <a:prstGeom prst="rect">
            <a:avLst/>
          </a:prstGeom>
          <a:ln>
            <a:noFill/>
          </a:ln>
        </p:spPr>
      </p:pic>
    </p:spTree>
  </p:cSld>
  <p:transition spd="slow">
    <p:pull dir="l"/>
  </p:transition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2920" y="323640"/>
            <a:ext cx="9061560" cy="1252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Data retention v ČR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286920" y="1576440"/>
            <a:ext cx="9061560" cy="5540400"/>
          </a:xfrm>
          <a:prstGeom prst="rect">
            <a:avLst/>
          </a:prstGeom>
          <a:noFill/>
          <a:ln>
            <a:noFill/>
          </a:ln>
        </p:spPr>
        <p:txBody>
          <a:bodyPr lIns="0" rIns="0" tIns="28080" bIns="0">
            <a:normAutofit/>
          </a:bodyPr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Co je data retention?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Zákon o elektronických komunikacích, Trestní řád, Zákon o Policii ČR, Prováděcí vyhlášky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Přezkum Ústavním soudem: 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Pl. ÚS 24/10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Pl. ÚS 24/11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-"/>
            </a:pPr>
            <a:r>
              <a:rPr b="0" lang="en-US" sz="3600" spc="-1" strike="noStrike">
                <a:solidFill>
                  <a:srgbClr val="ff0000"/>
                </a:solidFill>
                <a:latin typeface="Arial"/>
              </a:rPr>
              <a:t>Pl. ÚS 45/17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ČTÚ: 2017: 253 380, 2016: 214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522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8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1800360" cy="720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502920" y="323640"/>
            <a:ext cx="9061560" cy="1252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Data retention v EU - Přezkum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TextShape 2"/>
          <p:cNvSpPr txBox="1"/>
          <p:nvPr/>
        </p:nvSpPr>
        <p:spPr>
          <a:xfrm>
            <a:off x="286920" y="1576440"/>
            <a:ext cx="9061560" cy="5540400"/>
          </a:xfrm>
          <a:prstGeom prst="rect">
            <a:avLst/>
          </a:prstGeom>
          <a:noFill/>
          <a:ln>
            <a:noFill/>
          </a:ln>
        </p:spPr>
        <p:txBody>
          <a:bodyPr lIns="0" rIns="0" tIns="28080" bIns="0">
            <a:normAutofit/>
          </a:bodyPr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Směrnice o data retention (</a:t>
            </a:r>
            <a:r>
              <a:rPr b="0" lang="en-US" sz="3600" spc="-1" strike="noStrike">
                <a:solidFill>
                  <a:srgbClr val="000000"/>
                </a:solidFill>
                <a:latin typeface="Arial"/>
              </a:rPr>
              <a:t>2006/24/EC)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Rozhodnutí Soudního dvora EU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  <a:buClr>
                <a:srgbClr val="000000"/>
              </a:buClr>
              <a:buFont typeface="Arial"/>
              <a:buAutoNum type="arabicParenR"/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Digital Rights Ireland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4/2014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     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(</a:t>
            </a:r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ve spojených věcech C-293/12 a C-594/12)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</a:pPr>
            <a:r>
              <a:rPr b="0" lang="pl-PL" sz="2800" spc="-1" strike="noStrike">
                <a:solidFill>
                  <a:srgbClr val="000000"/>
                </a:solidFill>
                <a:latin typeface="Arial"/>
              </a:rPr>
              <a:t>2) Tele 2/Watson 12/2016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        </a:t>
            </a:r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(ve spojených věcech C 203/15 a C 698/15)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Porušení čl. 7, 8, 11 a 52 odst. 1 Listiny základních práv EU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Zrušení směrnice o DR (→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Jaký je právní základ data retention v národních úpravách?</a:t>
            </a: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) 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</a:pP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</a:pP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</a:pP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3" marL="1314360">
              <a:spcAft>
                <a:spcPts val="573"/>
              </a:spcAft>
            </a:pP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1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1800360" cy="720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502920" y="323640"/>
            <a:ext cx="9061560" cy="1252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Závěry SDEU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286920" y="1576440"/>
            <a:ext cx="9061560" cy="5540400"/>
          </a:xfrm>
          <a:prstGeom prst="rect">
            <a:avLst/>
          </a:prstGeom>
          <a:noFill/>
          <a:ln>
            <a:noFill/>
          </a:ln>
        </p:spPr>
        <p:txBody>
          <a:bodyPr lIns="0" rIns="0" tIns="28080" bIns="0">
            <a:normAutofit/>
          </a:bodyPr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Plošné a nevýběrové uchovávání údajů je nepřijatelné, protože neminimalizuje zásah do základních práv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Plošné a nevýběrové shromažďování údajů představuje pravidlo a nikoli výjimku z pravidla důvěrnosti informací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Ukládání dat musí být vázáno na určité rizikové faktory a omezeno buď časově, místně nebo co do okruhu sledovaných osob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Přístup měl být možný výlučně za účelem boje proti závažné trestné činnosti a přístup by měl být podmíněn přezkumem soudního nebo nezávislého správního orgánu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857160">
              <a:spcAft>
                <a:spcPts val="848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314360">
              <a:spcAft>
                <a:spcPts val="573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4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1800360" cy="720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Shape 1"/>
          <p:cNvSpPr txBox="1"/>
          <p:nvPr/>
        </p:nvSpPr>
        <p:spPr>
          <a:xfrm>
            <a:off x="502920" y="323640"/>
            <a:ext cx="9061560" cy="1252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Reakce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TextShape 2"/>
          <p:cNvSpPr txBox="1"/>
          <p:nvPr/>
        </p:nvSpPr>
        <p:spPr>
          <a:xfrm>
            <a:off x="286920" y="1576440"/>
            <a:ext cx="9061560" cy="5540400"/>
          </a:xfrm>
          <a:prstGeom prst="rect">
            <a:avLst/>
          </a:prstGeom>
          <a:noFill/>
          <a:ln>
            <a:noFill/>
          </a:ln>
        </p:spPr>
        <p:txBody>
          <a:bodyPr lIns="0" rIns="0" tIns="28080" bIns="0">
            <a:normAutofit/>
          </a:bodyPr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Část států od DR ustoupila po zrušení právních úprav ze strany ÚS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Slovensko – 2015 – zajišťování údajů tzv. quick freeze systém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Rakousko – 2014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Nizozemí – v reakci na DRI zrušeno data retention v roce 2015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Slovinsko – zrušeno 2014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Rumunsko – zrušeno 2011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Většina států EU (včetně ČR) má povinnost data uchovávat stále upravenu v národní legislativě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s odvoláním na čl. 15 odst. 1 e-privacy směrnice v kombinaci s „ohýbáním“ či ignorováním rozsudků SDEU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Na úrovni EU se začal řešit problém, jak udržet DR a přitom být v souladu s judikaturou SDEU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3" marL="1314360">
              <a:spcAft>
                <a:spcPts val="573"/>
              </a:spcAf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7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1800360" cy="720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502920" y="323640"/>
            <a:ext cx="9061560" cy="1252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Problémy k řešení dle SDEU I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TextShape 2"/>
          <p:cNvSpPr txBox="1"/>
          <p:nvPr/>
        </p:nvSpPr>
        <p:spPr>
          <a:xfrm>
            <a:off x="286920" y="1576440"/>
            <a:ext cx="9061560" cy="5540400"/>
          </a:xfrm>
          <a:prstGeom prst="rect">
            <a:avLst/>
          </a:prstGeom>
          <a:noFill/>
          <a:ln>
            <a:noFill/>
          </a:ln>
        </p:spPr>
        <p:txBody>
          <a:bodyPr lIns="0" rIns="0" tIns="28080" bIns="0">
            <a:normAutofit/>
          </a:bodyPr>
          <a:p>
            <a:pPr lvl="1" marL="457200">
              <a:spcAft>
                <a:spcPts val="1137"/>
              </a:spcAft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Uchovávání údajů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Zákaz plošného nevýběrového uchovávání údajů o všech uživatelích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Přiměřenost délky uchovávání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Diferenciace mezi jednotlivými kategoriemi údajů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Zajištění likvidace po době uchovávání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Požadavky na bezpečnost (šifrování/pseudonymizace, uchovávání v rámci EU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Kontrola operátorů nezávislým orgánem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371600" indent="-514440">
              <a:spcAft>
                <a:spcPts val="848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314360">
              <a:spcAft>
                <a:spcPts val="573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0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1800360" cy="720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502920" y="323640"/>
            <a:ext cx="9061560" cy="1252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Problémy k řešení dle SDEU II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TextShape 2"/>
          <p:cNvSpPr txBox="1"/>
          <p:nvPr/>
        </p:nvSpPr>
        <p:spPr>
          <a:xfrm>
            <a:off x="286920" y="1576440"/>
            <a:ext cx="9061560" cy="5540400"/>
          </a:xfrm>
          <a:prstGeom prst="rect">
            <a:avLst/>
          </a:prstGeom>
          <a:noFill/>
          <a:ln>
            <a:noFill/>
          </a:ln>
        </p:spPr>
        <p:txBody>
          <a:bodyPr lIns="0" rIns="0" tIns="28080" bIns="0">
            <a:normAutofit/>
          </a:bodyPr>
          <a:p>
            <a:pPr lvl="1" marL="457200">
              <a:spcAft>
                <a:spcPts val="1137"/>
              </a:spcAft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Vyžadování údajů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Okruh případů, kdy lze data vyžadovat (serious crime, cybercrime, pátrání po osobách…)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Procedura (soudní povolení nebo povolení nezávislé správní autority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Výjimky u specifických skupin osob (lékaři, advokáti, kněží)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Omezení na osoby podezřelé (až na určité výjimky – terorismus apod.) – Tele2-119 – vedlo by k omezení vyšetřování skrze buňky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Oznámení subjektům údajů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314360" indent="-457200">
              <a:spcAft>
                <a:spcPts val="848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314360">
              <a:spcAft>
                <a:spcPts val="573"/>
              </a:spcAf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3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1800360" cy="720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502920" y="323640"/>
            <a:ext cx="9061560" cy="1252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  </a:t>
            </a: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Postoje členských států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TextShape 2"/>
          <p:cNvSpPr txBox="1"/>
          <p:nvPr/>
        </p:nvSpPr>
        <p:spPr>
          <a:xfrm>
            <a:off x="286920" y="1576440"/>
            <a:ext cx="9061560" cy="5540400"/>
          </a:xfrm>
          <a:prstGeom prst="rect">
            <a:avLst/>
          </a:prstGeom>
          <a:noFill/>
          <a:ln>
            <a:noFill/>
          </a:ln>
        </p:spPr>
        <p:txBody>
          <a:bodyPr lIns="0" rIns="0" tIns="28080" bIns="0">
            <a:normAutofit/>
          </a:bodyPr>
          <a:p>
            <a:pPr lvl="1" marL="457200">
              <a:spcAft>
                <a:spcPts val="1137"/>
              </a:spcAft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Hledání řešení od maltského předsednictví (1.-6.2017) – pracovní skupina DAPIX FoP Data retention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Shrnuto v dokumentu: 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</a:pPr>
            <a:r>
              <a:rPr b="0" lang="cs-CZ" sz="3600" spc="-1" strike="noStrike">
                <a:solidFill>
                  <a:srgbClr val="000000"/>
                </a:solidFill>
                <a:latin typeface="Arial"/>
              </a:rPr>
              <a:t>Data retention – state of play z 11/2018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Projednáno v rámci Rady EU  7.-8.12. 2018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2" marL="857160">
              <a:spcAft>
                <a:spcPts val="848"/>
              </a:spcAft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3" marL="1314360">
              <a:spcAft>
                <a:spcPts val="573"/>
              </a:spcAft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6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1800360" cy="720720"/>
          </a:xfrm>
          <a:prstGeom prst="rect">
            <a:avLst/>
          </a:prstGeom>
          <a:ln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1"/>
          <p:cNvSpPr txBox="1"/>
          <p:nvPr/>
        </p:nvSpPr>
        <p:spPr>
          <a:xfrm>
            <a:off x="502920" y="323640"/>
            <a:ext cx="9061560" cy="1252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  „</a:t>
            </a:r>
            <a:r>
              <a:rPr b="0" lang="cs-CZ" sz="4400" spc="-1" strike="noStrike">
                <a:solidFill>
                  <a:srgbClr val="000000"/>
                </a:solidFill>
                <a:latin typeface="Arial"/>
              </a:rPr>
              <a:t>Nové“ koncepty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8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1800360" cy="720720"/>
          </a:xfrm>
          <a:prstGeom prst="rect">
            <a:avLst/>
          </a:prstGeom>
          <a:ln>
            <a:noFill/>
          </a:ln>
        </p:spPr>
      </p:pic>
      <p:sp>
        <p:nvSpPr>
          <p:cNvPr id="79" name="TextShape 2"/>
          <p:cNvSpPr txBox="1"/>
          <p:nvPr/>
        </p:nvSpPr>
        <p:spPr>
          <a:xfrm>
            <a:off x="286920" y="1576440"/>
            <a:ext cx="9061560" cy="5540400"/>
          </a:xfrm>
          <a:prstGeom prst="rect">
            <a:avLst/>
          </a:prstGeom>
          <a:noFill/>
          <a:ln>
            <a:noFill/>
          </a:ln>
        </p:spPr>
        <p:txBody>
          <a:bodyPr lIns="0" rIns="0" tIns="28080" bIns="0">
            <a:normAutofit/>
          </a:bodyPr>
          <a:p>
            <a:pPr lvl="1" marL="457200">
              <a:spcAft>
                <a:spcPts val="1137"/>
              </a:spcAft>
            </a:pPr>
            <a:r>
              <a:rPr b="0" lang="pl-PL" sz="2800" spc="-1" strike="noStrike">
                <a:solidFill>
                  <a:srgbClr val="00cc99"/>
                </a:solidFill>
                <a:latin typeface="Arial"/>
              </a:rPr>
              <a:t>Restricted data retention </a:t>
            </a:r>
            <a:r>
              <a:rPr b="0" lang="pl-PL" sz="2800" spc="-1" strike="noStrike">
                <a:solidFill>
                  <a:srgbClr val="000000"/>
                </a:solidFill>
                <a:latin typeface="Arial"/>
              </a:rPr>
              <a:t>– i nadále by se zachovávaly údaje o veškeré komunikaci, ale členské státy by měly uchovávání omezit na to, co je „naprosto nezbytné”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</a:pPr>
            <a:r>
              <a:rPr b="0" lang="pl-PL" sz="2800" spc="-1" strike="noStrike">
                <a:solidFill>
                  <a:srgbClr val="ff0000"/>
                </a:solidFill>
                <a:latin typeface="Arial"/>
              </a:rPr>
              <a:t>Problém: </a:t>
            </a:r>
            <a:r>
              <a:rPr b="0" lang="pl-PL" sz="2800" spc="-1" strike="noStrike">
                <a:solidFill>
                  <a:srgbClr val="000000"/>
                </a:solidFill>
                <a:latin typeface="Arial"/>
              </a:rPr>
              <a:t>Členské státy tvrdí, že naprosto nezbytné je s ohledem na různorodé postupy při vyšetřování vše, co je dnes uchováváno (v rozporu s SDEU)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</a:pPr>
            <a:r>
              <a:rPr b="0" lang="cs-CZ" sz="2800" spc="-1" strike="noStrike">
                <a:solidFill>
                  <a:srgbClr val="00cc99"/>
                </a:solidFill>
                <a:latin typeface="Arial"/>
              </a:rPr>
              <a:t>R</a:t>
            </a:r>
            <a:r>
              <a:rPr b="0" lang="en-US" sz="2800" spc="-1" strike="noStrike">
                <a:solidFill>
                  <a:srgbClr val="00cc99"/>
                </a:solidFill>
                <a:latin typeface="Arial"/>
              </a:rPr>
              <a:t>enewable retention warrant</a:t>
            </a:r>
            <a:r>
              <a:rPr b="0" lang="cs-CZ" sz="2800" spc="-1" strike="noStrike">
                <a:solidFill>
                  <a:srgbClr val="00cc99"/>
                </a:solidFill>
                <a:latin typeface="Arial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– obnovitelné příkazy jednotlivým poskytovatelům, aby data uchovávaly po stanovené období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</a:pPr>
            <a:r>
              <a:rPr b="0" lang="cs-CZ" sz="2800" spc="-1" strike="noStrike">
                <a:solidFill>
                  <a:srgbClr val="ff0000"/>
                </a:solidFill>
                <a:latin typeface="Arial"/>
              </a:rPr>
              <a:t>Problém: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Členské státy (s výjimkou Velké Británie) to odmítají, riziko, že by se systém zautomatizoval a tyto jednotlivé příkazy by bez věcného posouzení směřovaly na všechny jednotlivé poskytovatele,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857160">
              <a:spcAft>
                <a:spcPts val="848"/>
              </a:spcAf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3" marL="1314360">
              <a:spcAft>
                <a:spcPts val="573"/>
              </a:spcAf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457200">
              <a:spcAft>
                <a:spcPts val="1137"/>
              </a:spcAft>
              <a:buClr>
                <a:srgbClr val="000000"/>
              </a:buClr>
              <a:buFont typeface="Arial"/>
              <a:buChar char="-"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35812</TotalTime>
  <Application>LibreOffice/5.4.4.2$Linux_X86_64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2012-12-02T14:29:47Z</dcterms:created>
  <dc:creator>David</dc:creator>
  <dc:description/>
  <dc:language>en-US</dc:language>
  <cp:lastModifiedBy>Vaio</cp:lastModifiedBy>
  <dcterms:modified xsi:type="dcterms:W3CDTF">2019-02-05T18:31:54Z</dcterms:modified>
  <cp:revision>61</cp:revision>
  <dc:subject/>
  <dc:title>Snímek 1</dc:title>
</cp:coreProperties>
</file>