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5143500" cx="9144000"/>
  <p:notesSz cx="6858000" cy="9144000"/>
  <p:embeddedFontLst>
    <p:embeddedFont>
      <p:font typeface="PT Sans Narrow"/>
      <p:regular r:id="rId17"/>
      <p:bold r:id="rId18"/>
    </p:embeddedFont>
    <p:embeddedFont>
      <p:font typeface="Open Sans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bold.fntdata"/><Relationship Id="rId11" Type="http://schemas.openxmlformats.org/officeDocument/2006/relationships/slide" Target="slides/slide7.xml"/><Relationship Id="rId22" Type="http://schemas.openxmlformats.org/officeDocument/2006/relationships/font" Target="fonts/OpenSans-boldItalic.fntdata"/><Relationship Id="rId10" Type="http://schemas.openxmlformats.org/officeDocument/2006/relationships/slide" Target="slides/slide6.xml"/><Relationship Id="rId21" Type="http://schemas.openxmlformats.org/officeDocument/2006/relationships/font" Target="fonts/OpenSans-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PTSansNarrow-regular.fnt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OpenSans-regular.fntdata"/><Relationship Id="rId6" Type="http://schemas.openxmlformats.org/officeDocument/2006/relationships/slide" Target="slides/slide2.xml"/><Relationship Id="rId18" Type="http://schemas.openxmlformats.org/officeDocument/2006/relationships/font" Target="fonts/PTSansNarrow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Shape 11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Shape 1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Shape 13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Shape 1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Shape 15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Shape 16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Shape 17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Shape 18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Shape 19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Shape 57"/>
          <p:cNvSpPr txBox="1"/>
          <p:nvPr>
            <p:ph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Shape 2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Shape 33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Shape 47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Shape 48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profant.eu" TargetMode="External"/><Relationship Id="rId4" Type="http://schemas.openxmlformats.org/officeDocument/2006/relationships/hyperlink" Target="http://www.otevrenamesta.cz/" TargetMode="External"/><Relationship Id="rId5" Type="http://schemas.openxmlformats.org/officeDocument/2006/relationships/hyperlink" Target="http://iure.cz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theguardian.com/lifeandstyle/2009/jul/30/heart-surgery-death-rates-fall" TargetMode="External"/><Relationship Id="rId4" Type="http://schemas.openxmlformats.org/officeDocument/2006/relationships/hyperlink" Target="https://www.theguardian.com/cities/2016/jul/26/open-data-blogger-parking-tickets-new-york-nypd" TargetMode="External"/><Relationship Id="rId5" Type="http://schemas.openxmlformats.org/officeDocument/2006/relationships/hyperlink" Target="http://mapaexekuci.cz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opendata.gov.cz/dokumenty:ochrana-osobn%C3%ADch-%C3%BAdaj%C5%AF-a-gdpr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opendata.gov.cz/" TargetMode="External"/><Relationship Id="rId4" Type="http://schemas.openxmlformats.org/officeDocument/2006/relationships/hyperlink" Target="https://gov.cz/otevrena-data/" TargetMode="External"/><Relationship Id="rId5" Type="http://schemas.openxmlformats.org/officeDocument/2006/relationships/hyperlink" Target="http://www.fdv.cz" TargetMode="External"/><Relationship Id="rId6" Type="http://schemas.openxmlformats.org/officeDocument/2006/relationships/hyperlink" Target="http://5stardata.info/cs/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Opendata a GDPR</a:t>
            </a:r>
            <a:endParaRPr/>
          </a:p>
        </p:txBody>
      </p:sp>
      <p:sp>
        <p:nvSpPr>
          <p:cNvPr id="67" name="Shape 67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Ondřej Profant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Záznam a materiály</a:t>
            </a:r>
            <a:endParaRPr/>
          </a:p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Videozáznam i materiály (analýza, prezentace) budou volně k dispozici pod svobodnou licencí CC-BY.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https://www.profant.eu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4"/>
              </a:rPr>
              <a:t>http://www.otevrenamesta.cz</a:t>
            </a:r>
            <a:r>
              <a:rPr lang="en-GB"/>
              <a:t>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Poděkování: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5"/>
              </a:rPr>
              <a:t>http://iure.cz</a:t>
            </a:r>
            <a:r>
              <a:rPr lang="en-GB"/>
              <a:t>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Nejsem obec</a:t>
            </a:r>
            <a:endParaRPr/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Malí podnikatelé:</a:t>
            </a:r>
            <a:endParaRPr/>
          </a:p>
          <a:p>
            <a:pPr indent="0" lvl="0" marL="45720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Hospodářský výbor ukládá ministerstvu průmyslu a obchodu vypracovat modelové příklady dopadu aplikace GDPR na malé a střední podniky v segmentu digitální i v segmentu tradiční ekonomiky. Modelové příklady budou součástí dokumentace k implementační legislativě a zároveň budou podkladem pro jednání s EK na změnách směrnice.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Usnesení navrhl Martin Jiránek (Piráti), 14. 2. 2018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Děkuji za pozornost</a:t>
            </a:r>
            <a:endParaRPr/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311700" y="3620250"/>
            <a:ext cx="8520600" cy="6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/>
              <a:t>Přestávka: 20 minut, následuje workshop</a:t>
            </a:r>
            <a:endParaRPr/>
          </a:p>
        </p:txBody>
      </p:sp>
      <p:pic>
        <p:nvPicPr>
          <p:cNvPr id="135" name="Shape 1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650801"/>
            <a:ext cx="9143999" cy="18418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Opendata</a:t>
            </a:r>
            <a:endParaRPr/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Daná </a:t>
            </a:r>
            <a:r>
              <a:rPr b="1" lang="en-GB"/>
              <a:t>data</a:t>
            </a:r>
            <a:r>
              <a:rPr lang="en-GB"/>
              <a:t> musí být:</a:t>
            </a:r>
            <a:endParaRPr/>
          </a:p>
          <a:p>
            <a:pPr indent="-342900" lvl="0" marL="457200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b="1" lang="en-GB"/>
              <a:t>Dostupná na Internetu</a:t>
            </a:r>
            <a:endParaRPr b="1"/>
          </a:p>
          <a:p>
            <a:pPr indent="-34290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-GB"/>
              <a:t>Co nejmenší právní a technické překážky</a:t>
            </a:r>
            <a:endParaRPr b="1"/>
          </a:p>
          <a:p>
            <a:pPr indent="-34290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-GB"/>
              <a:t>Dohledatelné</a:t>
            </a:r>
            <a:r>
              <a:rPr lang="en-GB"/>
              <a:t> (katalog, NKOD)</a:t>
            </a:r>
            <a:endParaRPr/>
          </a:p>
          <a:p>
            <a:pPr indent="-342900" lvl="0" marL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-GB"/>
              <a:t>Strojově čitelné</a:t>
            </a:r>
            <a:r>
              <a:rPr lang="en-GB"/>
              <a:t> (otevřený formát)</a:t>
            </a:r>
            <a:endParaRPr/>
          </a:p>
          <a:p>
            <a:pPr indent="0" lvl="0" marL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5 hvězdičkový model</a:t>
            </a:r>
            <a:endParaRPr/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33500" y="733425"/>
            <a:ext cx="6477000" cy="367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Příklady úspěšných využití opendat</a:t>
            </a:r>
            <a:endParaRPr/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Britští kardiochirurgové: 21% snížení umrtnosti, to znamená o 1000 pacientů ročně méně!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 u="sng">
                <a:solidFill>
                  <a:schemeClr val="hlink"/>
                </a:solidFill>
                <a:hlinkClick r:id="rId3"/>
              </a:rPr>
              <a:t>https://www.theguardian.com/lifeandstyle/2009/jul/30/heart-surgery-death-rates-fall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Parkování v New York: změna metodiky NYPD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 u="sng">
                <a:solidFill>
                  <a:schemeClr val="hlink"/>
                </a:solidFill>
                <a:hlinkClick r:id="rId4"/>
              </a:rPr>
              <a:t>https://www.theguardian.com/cities/2016/jul/26/open-data-blogger-parking-tickets-new-york-nypd</a:t>
            </a:r>
            <a:r>
              <a:rPr lang="en-GB"/>
              <a:t> 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Mapa exekucí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 u="sng">
                <a:solidFill>
                  <a:schemeClr val="hlink"/>
                </a:solidFill>
                <a:hlinkClick r:id="rId5"/>
              </a:rPr>
              <a:t>http://mapaexekuci.cz</a:t>
            </a:r>
            <a:r>
              <a:rPr lang="en-GB"/>
              <a:t>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Různé typy dat</a:t>
            </a:r>
            <a:endParaRPr/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Data můžeme rozdělit na: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Bez osobních údajů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Mapy, seznam majetku, umístění kamer, návštěvnost webových stránek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Agregovaná z dat s osobními údaji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Průměrné platy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 osobními údaji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Kandidátní listiny, seznam členů zastupitelstva apod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GDPR</a:t>
            </a:r>
            <a:endParaRPr/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GDPR nepřináší žádné zásadní novinky.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Zásady ochrany osobních údajů by se proto neměly vztahovat na anonymní informace.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Opendata.gov.cz: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https://opendata.gov.cz/dokumenty:ochrana-osobn%C3%ADch-%C3%BAdaj%C5%AF-a-gdpr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Materiál Fond dalšího vzdělávání.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Legislativa v oblasti databází</a:t>
            </a:r>
            <a:endParaRPr/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Zákon 365/2000 § 9e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/>
              <a:t>https://www.zakonyprolidi.cz/cs/2000-365#p9e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Odkazy k opendata a ochraně os. údajů</a:t>
            </a:r>
            <a:endParaRPr/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Info k opendata: </a:t>
            </a:r>
            <a:r>
              <a:rPr lang="en-GB" u="sng">
                <a:solidFill>
                  <a:schemeClr val="hlink"/>
                </a:solidFill>
                <a:hlinkClick r:id="rId3"/>
              </a:rPr>
              <a:t>https://opendata.gov.cz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NKOD: </a:t>
            </a:r>
            <a:r>
              <a:rPr lang="en-GB" u="sng">
                <a:solidFill>
                  <a:schemeClr val="hlink"/>
                </a:solidFill>
                <a:hlinkClick r:id="rId4"/>
              </a:rPr>
              <a:t>https://gov.cz/otevrena-data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Analýza Fondu dalšího vzdělávání: </a:t>
            </a:r>
            <a:r>
              <a:rPr lang="en-GB" u="sng">
                <a:solidFill>
                  <a:schemeClr val="hlink"/>
                </a:solidFill>
                <a:hlinkClick r:id="rId5"/>
              </a:rPr>
              <a:t>http://www.fdv.cz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5 hvězdičkový model: </a:t>
            </a:r>
            <a:r>
              <a:rPr lang="en-GB" u="sng">
                <a:solidFill>
                  <a:schemeClr val="hlink"/>
                </a:solidFill>
                <a:hlinkClick r:id="rId6"/>
              </a:rPr>
              <a:t>http://5stardata.info/cs/</a:t>
            </a:r>
            <a:r>
              <a:rPr lang="en-GB"/>
              <a:t>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Závěr 1. části</a:t>
            </a:r>
            <a:endParaRPr/>
          </a:p>
        </p:txBody>
      </p:sp>
      <p:sp>
        <p:nvSpPr>
          <p:cNvPr id="116" name="Shape 116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Ondřej Profant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